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8" r:id="rId4"/>
    <p:sldId id="257" r:id="rId5"/>
    <p:sldId id="334" r:id="rId6"/>
    <p:sldId id="329" r:id="rId7"/>
    <p:sldId id="330" r:id="rId8"/>
    <p:sldId id="262" r:id="rId9"/>
    <p:sldId id="263" r:id="rId10"/>
    <p:sldId id="264" r:id="rId11"/>
    <p:sldId id="265" r:id="rId12"/>
    <p:sldId id="266" r:id="rId13"/>
    <p:sldId id="331" r:id="rId14"/>
    <p:sldId id="332" r:id="rId15"/>
    <p:sldId id="33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EB1"/>
    <a:srgbClr val="00808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3" autoAdjust="0"/>
    <p:restoredTop sz="94660" autoAdjust="0"/>
  </p:normalViewPr>
  <p:slideViewPr>
    <p:cSldViewPr>
      <p:cViewPr>
        <p:scale>
          <a:sx n="70" d="100"/>
          <a:sy n="70" d="100"/>
        </p:scale>
        <p:origin x="-157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grafici%20food&amp;waste.od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grafici%20food&amp;waste.od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grafici%20food&amp;waste.od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wnloads\grafici%20food&amp;waste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c:style val="2"/>
  <c:chart>
    <c:title>
      <c:tx>
        <c:rich>
          <a:bodyPr/>
          <a:lstStyle/>
          <a:p>
            <a:pPr>
              <a:defRPr sz="1800" b="1" baseline="0">
                <a:solidFill>
                  <a:srgbClr val="000000"/>
                </a:solidFill>
                <a:latin typeface="Calibri"/>
              </a:defRPr>
            </a:pPr>
            <a:r>
              <a:rPr lang="it-IT"/>
              <a:t>QUANTITY OF FOOD</a:t>
            </a:r>
          </a:p>
        </c:rich>
      </c:tx>
      <c:layout>
        <c:manualLayout>
          <c:xMode val="edge"/>
          <c:yMode val="edge"/>
          <c:x val="0.38228851690211146"/>
          <c:y val="2.6703479745807789E-2"/>
        </c:manualLayout>
      </c:layout>
      <c:overlay val="0"/>
      <c:spPr>
        <a:solidFill>
          <a:srgbClr val="FFC000"/>
        </a:solidFill>
      </c:spPr>
    </c:title>
    <c:autoTitleDeleted val="0"/>
    <c:plotArea>
      <c:layout>
        <c:manualLayout>
          <c:xMode val="edge"/>
          <c:yMode val="edge"/>
          <c:x val="3.2141685798622505E-2"/>
          <c:y val="0.16903892177856153"/>
          <c:w val="0.94200284246200949"/>
          <c:h val="0.808665728961106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'[grafici food&amp;waste.ods]Foglio1'!$A$2:$A$13</c:f>
              <c:strCache>
                <c:ptCount val="12"/>
                <c:pt idx="0">
                  <c:v>BAKED PRODUCTS</c:v>
                </c:pt>
                <c:pt idx="1">
                  <c:v>MEAT</c:v>
                </c:pt>
                <c:pt idx="2">
                  <c:v>FISH</c:v>
                </c:pt>
                <c:pt idx="3">
                  <c:v>DAIRY PRODUCTS</c:v>
                </c:pt>
                <c:pt idx="4">
                  <c:v>EGGS</c:v>
                </c:pt>
                <c:pt idx="5">
                  <c:v>CURED MEATS</c:v>
                </c:pt>
                <c:pt idx="6">
                  <c:v>PASTA-CEREALS</c:v>
                </c:pt>
                <c:pt idx="7">
                  <c:v>FRUITS</c:v>
                </c:pt>
                <c:pt idx="8">
                  <c:v>VEGETABLES</c:v>
                </c:pt>
                <c:pt idx="9">
                  <c:v>SAUCE</c:v>
                </c:pt>
                <c:pt idx="10">
                  <c:v>READY TO EAT</c:v>
                </c:pt>
                <c:pt idx="11">
                  <c:v>DRINKS</c:v>
                </c:pt>
              </c:strCache>
            </c:strRef>
          </c:cat>
          <c:val>
            <c:numRef>
              <c:f>'[grafici food&amp;waste.ods]Foglio1'!$B$2:$B$13</c:f>
              <c:numCache>
                <c:formatCode>General</c:formatCode>
                <c:ptCount val="12"/>
                <c:pt idx="0">
                  <c:v>10</c:v>
                </c:pt>
                <c:pt idx="1">
                  <c:v>11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10</c:v>
                </c:pt>
                <c:pt idx="7">
                  <c:v>4</c:v>
                </c:pt>
                <c:pt idx="8">
                  <c:v>11</c:v>
                </c:pt>
                <c:pt idx="9">
                  <c:v>2</c:v>
                </c:pt>
                <c:pt idx="10">
                  <c:v>3</c:v>
                </c:pt>
                <c:pt idx="1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1-49FA-AEFC-10A07CCE0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59392"/>
        <c:axId val="174107648"/>
      </c:barChart>
      <c:valAx>
        <c:axId val="174107648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8459392"/>
        <c:crosses val="autoZero"/>
        <c:crossBetween val="between"/>
      </c:valAx>
      <c:catAx>
        <c:axId val="17845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410764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c:style val="2"/>
  <c:chart>
    <c:title>
      <c:tx>
        <c:rich>
          <a:bodyPr/>
          <a:lstStyle/>
          <a:p>
            <a:pPr>
              <a:defRPr sz="1800" b="1" baseline="0">
                <a:solidFill>
                  <a:srgbClr val="000000"/>
                </a:solidFill>
                <a:latin typeface="Calibri"/>
              </a:defRPr>
            </a:pPr>
            <a:r>
              <a:rPr lang="it-IT"/>
              <a:t>FOOD PRESEVATION</a:t>
            </a:r>
          </a:p>
        </c:rich>
      </c:tx>
      <c:layout>
        <c:manualLayout>
          <c:xMode val="edge"/>
          <c:yMode val="edge"/>
          <c:x val="0.31730388610300292"/>
          <c:y val="3.4387687838013804E-2"/>
        </c:manualLayout>
      </c:layout>
      <c:overlay val="0"/>
      <c:spPr>
        <a:solidFill>
          <a:srgbClr val="FFFF00"/>
        </a:solidFill>
      </c:spPr>
    </c:title>
    <c:autoTitleDeleted val="0"/>
    <c:plotArea>
      <c:layout>
        <c:manualLayout>
          <c:xMode val="edge"/>
          <c:yMode val="edge"/>
          <c:x val="4.2212409250804578E-2"/>
          <c:y val="0.16107018161222925"/>
          <c:w val="0.92874784821495382"/>
          <c:h val="0.809732274367970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'[grafici food&amp;waste.ods]Foglio1'!$A$17:$A$20</c:f>
              <c:strCache>
                <c:ptCount val="4"/>
                <c:pt idx="0">
                  <c:v>FRESH</c:v>
                </c:pt>
                <c:pt idx="1">
                  <c:v>FROZEN</c:v>
                </c:pt>
                <c:pt idx="2">
                  <c:v>CANNED</c:v>
                </c:pt>
                <c:pt idx="3">
                  <c:v>OTHERS</c:v>
                </c:pt>
              </c:strCache>
            </c:strRef>
          </c:cat>
          <c:val>
            <c:numRef>
              <c:f>'[grafici food&amp;waste.ods]Foglio1'!$B$17:$B$20</c:f>
              <c:numCache>
                <c:formatCode>General</c:formatCode>
                <c:ptCount val="4"/>
                <c:pt idx="0">
                  <c:v>42</c:v>
                </c:pt>
                <c:pt idx="1">
                  <c:v>12</c:v>
                </c:pt>
                <c:pt idx="2">
                  <c:v>18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6D-49D2-A72A-150074548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15584"/>
        <c:axId val="178489600"/>
      </c:barChart>
      <c:valAx>
        <c:axId val="178489600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4915584"/>
        <c:crosses val="autoZero"/>
        <c:crossBetween val="between"/>
      </c:valAx>
      <c:catAx>
        <c:axId val="17491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8489600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c:style val="2"/>
  <c:chart>
    <c:title>
      <c:tx>
        <c:rich>
          <a:bodyPr/>
          <a:lstStyle/>
          <a:p>
            <a:pPr>
              <a:defRPr sz="1800" b="1" baseline="0">
                <a:solidFill>
                  <a:srgbClr val="000000"/>
                </a:solidFill>
                <a:latin typeface="Calibri"/>
              </a:defRPr>
            </a:pPr>
            <a:r>
              <a:rPr lang="it-IT"/>
              <a:t>REASON</a:t>
            </a:r>
          </a:p>
        </c:rich>
      </c:tx>
      <c:layout>
        <c:manualLayout>
          <c:xMode val="edge"/>
          <c:yMode val="edge"/>
          <c:x val="0.43861966260830115"/>
          <c:y val="3.7737531619682581E-2"/>
        </c:manualLayout>
      </c:layout>
      <c:overlay val="0"/>
      <c:spPr>
        <a:solidFill>
          <a:schemeClr val="accent5">
            <a:lumMod val="40000"/>
            <a:lumOff val="60000"/>
          </a:schemeClr>
        </a:solidFill>
      </c:spPr>
    </c:title>
    <c:autoTitleDeleted val="0"/>
    <c:plotArea>
      <c:layout>
        <c:manualLayout>
          <c:xMode val="edge"/>
          <c:yMode val="edge"/>
          <c:x val="3.5500340108871819E-3"/>
          <c:y val="0.17985287137214948"/>
          <c:w val="0.95200078725291271"/>
          <c:h val="0.810631083707587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'[grafici food&amp;waste.ods]Foglio1'!$A$24:$A$28</c:f>
              <c:strCache>
                <c:ptCount val="5"/>
                <c:pt idx="0">
                  <c:v>GONE OFF</c:v>
                </c:pt>
                <c:pt idx="1">
                  <c:v>NOT WANTED</c:v>
                </c:pt>
                <c:pt idx="2">
                  <c:v>EXCESS</c:v>
                </c:pt>
                <c:pt idx="3">
                  <c:v>EXPIRED</c:v>
                </c:pt>
                <c:pt idx="4">
                  <c:v>OTHERS</c:v>
                </c:pt>
              </c:strCache>
            </c:strRef>
          </c:cat>
          <c:val>
            <c:numRef>
              <c:f>'[grafici food&amp;waste.ods]Foglio1'!$B$24:$B$27</c:f>
              <c:numCache>
                <c:formatCode>General</c:formatCode>
                <c:ptCount val="4"/>
                <c:pt idx="0">
                  <c:v>4</c:v>
                </c:pt>
                <c:pt idx="1">
                  <c:v>41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F8-4553-BD1C-50DB073D9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71520"/>
        <c:axId val="174969984"/>
      </c:barChart>
      <c:valAx>
        <c:axId val="174969984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4971520"/>
        <c:crosses val="autoZero"/>
        <c:crossBetween val="between"/>
      </c:valAx>
      <c:catAx>
        <c:axId val="17497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4969984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c:style val="2"/>
  <c:chart>
    <c:title>
      <c:tx>
        <c:rich>
          <a:bodyPr/>
          <a:lstStyle/>
          <a:p>
            <a:pPr>
              <a:defRPr sz="1800" b="1" baseline="0">
                <a:solidFill>
                  <a:srgbClr val="000000"/>
                </a:solidFill>
                <a:latin typeface="Calibri"/>
              </a:defRPr>
            </a:pPr>
            <a:r>
              <a:rPr lang="it-IT"/>
              <a:t>FOOD WASTE DISPOSAL</a:t>
            </a:r>
          </a:p>
        </c:rich>
      </c:tx>
      <c:layout>
        <c:manualLayout>
          <c:xMode val="edge"/>
          <c:yMode val="edge"/>
          <c:x val="0.30156465196089499"/>
          <c:y val="3.0698040862466445E-2"/>
        </c:manualLayout>
      </c:layout>
      <c:overlay val="0"/>
      <c:spPr>
        <a:solidFill>
          <a:srgbClr val="92D050"/>
        </a:solidFill>
      </c:spPr>
    </c:title>
    <c:autoTitleDeleted val="0"/>
    <c:plotArea>
      <c:layout>
        <c:manualLayout>
          <c:xMode val="edge"/>
          <c:yMode val="edge"/>
          <c:x val="1.0408210593614534E-2"/>
          <c:y val="0.12988705473501305"/>
          <c:w val="0.95829354557662316"/>
          <c:h val="0.861569649580075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'[grafici food&amp;waste.ods]Foglio1'!$A$32:$A$35</c:f>
              <c:strCache>
                <c:ptCount val="4"/>
                <c:pt idx="0">
                  <c:v>GARBAGE CAN</c:v>
                </c:pt>
                <c:pt idx="1">
                  <c:v>ORGANIC WASTE BIN</c:v>
                </c:pt>
                <c:pt idx="2">
                  <c:v>PET FOOD</c:v>
                </c:pt>
                <c:pt idx="3">
                  <c:v>OTHERS</c:v>
                </c:pt>
              </c:strCache>
            </c:strRef>
          </c:cat>
          <c:val>
            <c:numRef>
              <c:f>'[grafici food&amp;waste.ods]Foglio1'!$B$32:$B$35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15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3A-4B33-BCC5-89CC80CE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97344"/>
        <c:axId val="175095808"/>
      </c:barChart>
      <c:valAx>
        <c:axId val="175095808"/>
        <c:scaling>
          <c:orientation val="minMax"/>
        </c:scaling>
        <c:delete val="0"/>
        <c:axPos val="l"/>
        <c:majorGridlines>
          <c:spPr>
            <a:ln w="9360">
              <a:solidFill>
                <a:srgbClr val="868686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5097344"/>
        <c:crosses val="autoZero"/>
        <c:crossBetween val="between"/>
      </c:valAx>
      <c:catAx>
        <c:axId val="17509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17509580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</c:spPr>
    </c:plotArea>
    <c:plotVisOnly val="1"/>
    <c:dispBlanksAs val="gap"/>
    <c:showDLblsOverMax val="0"/>
  </c:chart>
  <c:spPr>
    <a:ln w="9360">
      <a:solidFill>
        <a:srgbClr val="868686"/>
      </a:solidFill>
      <a:prstDash val="solid"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42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61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28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7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2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37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79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BE11-E2E5-44FC-80E2-F6688508C665}" type="datetimeFigureOut">
              <a:rPr lang="it-IT" smtClean="0"/>
              <a:pPr/>
              <a:t>03/05/2019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4D9B-36DA-4788-96EB-2291A0D9B7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9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etta e Jessica\AppData\Local\Microsoft\Windows\INetCache\IE\XF4OUCNL\cibo_sprech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85" y="4941168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monetta e Jessica\AppData\Local\Microsoft\Windows\INetCache\IE\XF4OUCNL\1588581_7499031-piramide-alimentare-trasformare-nel-grafico-a-torta-su-sfondo-bianco-Archivio-Fotografico_thumb_bi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9"/>
            <a:ext cx="2632260" cy="26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monetta e Jessica\AppData\Local\Microsoft\Windows\INetCache\IE\XF4OUCNL\spreco-alimentar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5844"/>
            <a:ext cx="1892135" cy="19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11" y="217446"/>
            <a:ext cx="3677545" cy="20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23677" y="3140968"/>
            <a:ext cx="44966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latin typeface="Gabriola" pitchFamily="82" charset="0"/>
              </a:rPr>
              <a:t>Progetto realizzato da:</a:t>
            </a:r>
          </a:p>
          <a:p>
            <a:r>
              <a:rPr lang="it-IT" sz="2200" dirty="0" smtClean="0">
                <a:latin typeface="Gabriola" pitchFamily="82" charset="0"/>
              </a:rPr>
              <a:t>DI GREGORIO MARIA	2C IC ROVATO</a:t>
            </a:r>
          </a:p>
          <a:p>
            <a:r>
              <a:rPr lang="it-IT" sz="2200" dirty="0" smtClean="0">
                <a:latin typeface="Gabriola" pitchFamily="82" charset="0"/>
              </a:rPr>
              <a:t>FALCONI SILVIA 		2B IC CAPRIOLO</a:t>
            </a:r>
          </a:p>
          <a:p>
            <a:r>
              <a:rPr lang="it-IT" sz="2200" dirty="0">
                <a:latin typeface="Gabriola" pitchFamily="82" charset="0"/>
              </a:rPr>
              <a:t>RUGGERI MARIALUCIA </a:t>
            </a:r>
            <a:r>
              <a:rPr lang="it-IT" sz="2200" dirty="0" smtClean="0">
                <a:latin typeface="Gabriola" pitchFamily="82" charset="0"/>
              </a:rPr>
              <a:t>	2H </a:t>
            </a:r>
            <a:r>
              <a:rPr lang="it-IT" sz="2200" dirty="0">
                <a:latin typeface="Gabriola" pitchFamily="82" charset="0"/>
              </a:rPr>
              <a:t>IC ROVATO</a:t>
            </a:r>
          </a:p>
          <a:p>
            <a:r>
              <a:rPr lang="it-IT" sz="2200" dirty="0" smtClean="0">
                <a:latin typeface="Gabriola" pitchFamily="82" charset="0"/>
              </a:rPr>
              <a:t>TURRISI </a:t>
            </a:r>
            <a:r>
              <a:rPr lang="it-IT" sz="2200" dirty="0">
                <a:latin typeface="Gabriola" pitchFamily="82" charset="0"/>
              </a:rPr>
              <a:t>ENZA 		</a:t>
            </a:r>
            <a:r>
              <a:rPr lang="it-IT" sz="2200" dirty="0" smtClean="0">
                <a:latin typeface="Gabriola" pitchFamily="82" charset="0"/>
              </a:rPr>
              <a:t>2G </a:t>
            </a:r>
            <a:r>
              <a:rPr lang="it-IT" sz="2200" dirty="0">
                <a:latin typeface="Gabriola" pitchFamily="82" charset="0"/>
              </a:rPr>
              <a:t>IC </a:t>
            </a:r>
            <a:r>
              <a:rPr lang="it-IT" sz="2200" dirty="0" smtClean="0">
                <a:latin typeface="Gabriola" pitchFamily="82" charset="0"/>
              </a:rPr>
              <a:t>ROVATO</a:t>
            </a:r>
            <a:endParaRPr lang="it-IT" sz="2200" dirty="0">
              <a:latin typeface="Gabriola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8709" y="2060848"/>
            <a:ext cx="8005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solidFill>
                  <a:srgbClr val="FF0000"/>
                </a:solidFill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14416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95343"/>
              </p:ext>
            </p:extLst>
          </p:nvPr>
        </p:nvGraphicFramePr>
        <p:xfrm>
          <a:off x="3059832" y="2348880"/>
          <a:ext cx="56886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670953"/>
              </p:ext>
            </p:extLst>
          </p:nvPr>
        </p:nvGraphicFramePr>
        <p:xfrm>
          <a:off x="107504" y="2348880"/>
          <a:ext cx="25908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5" imgW="2590806" imgH="1343134" progId="Excel.Sheet.12">
                  <p:embed/>
                </p:oleObj>
              </mc:Choice>
              <mc:Fallback>
                <p:oleObj name="Worksheet" r:id="rId5" imgW="2590806" imgH="13431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348880"/>
                        <a:ext cx="25908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</a:t>
            </a:r>
            <a:r>
              <a:rPr lang="it-IT" sz="2400" dirty="0" smtClean="0"/>
              <a:t> delle tabelle compilate e realizzazione di </a:t>
            </a:r>
            <a:r>
              <a:rPr lang="it-IT" sz="2400" b="1" dirty="0" smtClean="0"/>
              <a:t>grafici</a:t>
            </a:r>
            <a:r>
              <a:rPr lang="it-IT" sz="2400" dirty="0" smtClean="0"/>
              <a:t> con Excel.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3441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54236"/>
              </p:ext>
            </p:extLst>
          </p:nvPr>
        </p:nvGraphicFramePr>
        <p:xfrm>
          <a:off x="3059832" y="2348880"/>
          <a:ext cx="56886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29469"/>
              </p:ext>
            </p:extLst>
          </p:nvPr>
        </p:nvGraphicFramePr>
        <p:xfrm>
          <a:off x="107504" y="2348880"/>
          <a:ext cx="2590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5" imgW="2590806" imgH="1152621" progId="Excel.Sheet.12">
                  <p:embed/>
                </p:oleObj>
              </mc:Choice>
              <mc:Fallback>
                <p:oleObj name="Worksheet" r:id="rId5" imgW="2590806" imgH="11526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2348880"/>
                        <a:ext cx="25908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</a:t>
            </a:r>
            <a:r>
              <a:rPr lang="it-IT" sz="2400" dirty="0" smtClean="0"/>
              <a:t> delle tabelle compilate e realizzazione di </a:t>
            </a:r>
            <a:r>
              <a:rPr lang="it-IT" sz="2400" b="1" dirty="0" smtClean="0"/>
              <a:t>grafici</a:t>
            </a:r>
            <a:r>
              <a:rPr lang="it-IT" sz="2400" dirty="0" smtClean="0"/>
              <a:t> con Excel.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3441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7544" y="1700808"/>
            <a:ext cx="8208912" cy="4862870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fontAlgn="b">
              <a:spcBef>
                <a:spcPts val="1200"/>
              </a:spcBef>
            </a:pPr>
            <a:endParaRPr lang="it-IT" sz="900" dirty="0" smtClean="0"/>
          </a:p>
          <a:p>
            <a:pPr fontAlgn="b">
              <a:spcBef>
                <a:spcPts val="1200"/>
              </a:spcBef>
            </a:pPr>
            <a:r>
              <a:rPr lang="it-IT" sz="2000" dirty="0" smtClean="0"/>
              <a:t>Quali </a:t>
            </a:r>
            <a:r>
              <a:rPr lang="it-IT" sz="2000" dirty="0"/>
              <a:t>sono i 4 cibi </a:t>
            </a:r>
            <a:r>
              <a:rPr lang="it-IT" sz="2000" b="1" dirty="0">
                <a:solidFill>
                  <a:srgbClr val="002060"/>
                </a:solidFill>
              </a:rPr>
              <a:t>più sprecati</a:t>
            </a:r>
            <a:r>
              <a:rPr lang="it-IT" sz="2000" dirty="0"/>
              <a:t>?</a:t>
            </a:r>
          </a:p>
          <a:p>
            <a:pPr fontAlgn="b">
              <a:defRPr/>
            </a:pPr>
            <a:r>
              <a:rPr lang="it-IT" sz="2000" dirty="0"/>
              <a:t>I 4 cibi più sprecati sono: le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verdure</a:t>
            </a:r>
            <a:r>
              <a:rPr lang="it-IT" sz="2000" dirty="0"/>
              <a:t>, la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carne</a:t>
            </a:r>
            <a:r>
              <a:rPr lang="it-IT" sz="2000" dirty="0"/>
              <a:t>, la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pasta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dirty="0"/>
              <a:t>e i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prodotti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da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forno</a:t>
            </a:r>
            <a:r>
              <a:rPr lang="it-IT" sz="2000" dirty="0"/>
              <a:t>.</a:t>
            </a:r>
          </a:p>
          <a:p>
            <a:pPr fontAlgn="b">
              <a:defRPr/>
            </a:pPr>
            <a:endParaRPr lang="it-IT" sz="2000" dirty="0"/>
          </a:p>
          <a:p>
            <a:pPr fontAlgn="b">
              <a:defRPr/>
            </a:pPr>
            <a:r>
              <a:rPr lang="it-IT" sz="2000" dirty="0"/>
              <a:t>Qual è il cibo </a:t>
            </a:r>
            <a:r>
              <a:rPr lang="it-IT" sz="2000" b="1" dirty="0">
                <a:solidFill>
                  <a:srgbClr val="002060"/>
                </a:solidFill>
              </a:rPr>
              <a:t>meno sprecato</a:t>
            </a:r>
            <a:r>
              <a:rPr lang="it-IT" sz="2000" dirty="0"/>
              <a:t>?</a:t>
            </a:r>
          </a:p>
          <a:p>
            <a:pPr fontAlgn="b">
              <a:defRPr/>
            </a:pPr>
            <a:r>
              <a:rPr lang="it-IT" sz="2000" dirty="0"/>
              <a:t>Il cibo meno sprecato è il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pesce</a:t>
            </a:r>
            <a:r>
              <a:rPr lang="it-IT" sz="2000" dirty="0"/>
              <a:t>.</a:t>
            </a:r>
          </a:p>
          <a:p>
            <a:pPr fontAlgn="b">
              <a:defRPr/>
            </a:pPr>
            <a:endParaRPr lang="it-IT" sz="2000" dirty="0">
              <a:solidFill>
                <a:srgbClr val="000000"/>
              </a:solidFill>
            </a:endParaRPr>
          </a:p>
          <a:p>
            <a:pPr fontAlgn="b">
              <a:defRPr/>
            </a:pPr>
            <a:r>
              <a:rPr lang="it-IT" sz="2000" dirty="0"/>
              <a:t>Qual è il </a:t>
            </a:r>
            <a:r>
              <a:rPr lang="it-IT" sz="2000" b="1" dirty="0">
                <a:solidFill>
                  <a:srgbClr val="002060"/>
                </a:solidFill>
              </a:rPr>
              <a:t>metodo di conservazione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/>
              <a:t>più usato?</a:t>
            </a:r>
          </a:p>
          <a:p>
            <a:pPr fontAlgn="b">
              <a:defRPr/>
            </a:pPr>
            <a:r>
              <a:rPr lang="it-IT" sz="2000" dirty="0"/>
              <a:t>La maggior parte del cibo sprecato era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fresco</a:t>
            </a:r>
            <a:r>
              <a:rPr lang="it-IT" sz="2000" dirty="0"/>
              <a:t>.</a:t>
            </a:r>
          </a:p>
          <a:p>
            <a:pPr fontAlgn="b">
              <a:defRPr/>
            </a:pPr>
            <a:endParaRPr lang="it-IT" sz="2000" dirty="0">
              <a:solidFill>
                <a:srgbClr val="000000"/>
              </a:solidFill>
            </a:endParaRPr>
          </a:p>
          <a:p>
            <a:pPr fontAlgn="b">
              <a:defRPr/>
            </a:pPr>
            <a:r>
              <a:rPr lang="it-IT" sz="2000" dirty="0"/>
              <a:t>Qual è il </a:t>
            </a:r>
            <a:r>
              <a:rPr lang="it-IT" sz="2000" b="1" dirty="0">
                <a:solidFill>
                  <a:srgbClr val="002060"/>
                </a:solidFill>
              </a:rPr>
              <a:t>motivo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/>
              <a:t>più comune di spreco?</a:t>
            </a:r>
          </a:p>
          <a:p>
            <a:pPr fontAlgn="b">
              <a:defRPr/>
            </a:pPr>
            <a:r>
              <a:rPr lang="it-IT" sz="2000" dirty="0"/>
              <a:t>La maggior parte del cibo è stato sprecato perché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non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voluto</a:t>
            </a:r>
            <a:r>
              <a:rPr lang="it-IT" sz="2000" dirty="0"/>
              <a:t>.</a:t>
            </a:r>
          </a:p>
          <a:p>
            <a:pPr fontAlgn="b">
              <a:defRPr/>
            </a:pPr>
            <a:endParaRPr lang="it-IT" sz="2000" dirty="0"/>
          </a:p>
          <a:p>
            <a:pPr fontAlgn="b">
              <a:defRPr/>
            </a:pPr>
            <a:r>
              <a:rPr lang="it-IT" sz="2000" b="1" dirty="0">
                <a:solidFill>
                  <a:srgbClr val="002060"/>
                </a:solidFill>
              </a:rPr>
              <a:t>Dove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/>
              <a:t>vengono buttati più comunemente i cibi sprecati?</a:t>
            </a:r>
          </a:p>
          <a:p>
            <a:pPr fontAlgn="b">
              <a:defRPr/>
            </a:pPr>
            <a:r>
              <a:rPr lang="it-IT" sz="2000" dirty="0"/>
              <a:t>I cibi sprecati vengono buttati più comunemente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nell'organico</a:t>
            </a:r>
            <a:r>
              <a:rPr lang="it-IT" sz="2000" dirty="0"/>
              <a:t>.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Riflessione </a:t>
            </a:r>
            <a:r>
              <a:rPr lang="it-IT" sz="2400" dirty="0" smtClean="0"/>
              <a:t>sui risultati ottenuti.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37068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Attività ludico/motorie </a:t>
            </a:r>
            <a:r>
              <a:rPr lang="it-IT" sz="2400" dirty="0" smtClean="0"/>
              <a:t>relative al tema dello spreco alimentare.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175747" cy="1274366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GAME</a:t>
            </a:r>
            <a:br>
              <a:rPr lang="it-IT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it-IT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BUILT 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THE PYRAMID</a:t>
            </a:r>
          </a:p>
        </p:txBody>
      </p:sp>
      <p:pic>
        <p:nvPicPr>
          <p:cNvPr id="9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3407939"/>
            <a:ext cx="3886200" cy="3045397"/>
          </a:xfrm>
          <a:prstGeom prst="rect">
            <a:avLst/>
          </a:prstGeom>
        </p:spPr>
      </p:pic>
      <p:sp>
        <p:nvSpPr>
          <p:cNvPr id="10" name="Segnaposto contenuto 3"/>
          <p:cNvSpPr txBox="1">
            <a:spLocks/>
          </p:cNvSpPr>
          <p:nvPr/>
        </p:nvSpPr>
        <p:spPr>
          <a:xfrm>
            <a:off x="4622161" y="2318022"/>
            <a:ext cx="4342327" cy="4351338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it-IT" sz="1000" dirty="0" smtClean="0"/>
          </a:p>
          <a:p>
            <a:pPr marL="540000">
              <a:spcBef>
                <a:spcPts val="600"/>
              </a:spcBef>
              <a:spcAft>
                <a:spcPts val="1200"/>
              </a:spcAft>
            </a:pPr>
            <a:r>
              <a:rPr lang="it-IT" sz="2400" dirty="0" smtClean="0"/>
              <a:t>Ad ogni cerchio corrisponde un alimento.</a:t>
            </a:r>
          </a:p>
          <a:p>
            <a:pPr marL="540000"/>
            <a:r>
              <a:rPr lang="it-IT" sz="2400" dirty="0" smtClean="0"/>
              <a:t>Lanciando la palla, ogni squadra deve cercare di ricostruire la propria piramide alimentare, evitando gli sprechi (cioè lanciando più volte del dovuto la palla all’interno di una categoria di alimenti).</a:t>
            </a:r>
            <a:endParaRPr lang="it-IT" sz="2400" dirty="0"/>
          </a:p>
        </p:txBody>
      </p:sp>
      <p:pic>
        <p:nvPicPr>
          <p:cNvPr id="11" name="Immagine 10" descr="Clipart - Spaghett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8710" y="5890692"/>
            <a:ext cx="443788" cy="4536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07" y="5887108"/>
            <a:ext cx="445047" cy="451143"/>
          </a:xfrm>
          <a:prstGeom prst="rect">
            <a:avLst/>
          </a:prstGeom>
        </p:spPr>
      </p:pic>
      <p:pic>
        <p:nvPicPr>
          <p:cNvPr id="13" name="Immagine 12" descr="Spiga di &lt;strong&gt;grano&lt;/strong&gt;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98" y="5964460"/>
            <a:ext cx="588875" cy="373792"/>
          </a:xfrm>
          <a:prstGeom prst="rect">
            <a:avLst/>
          </a:prstGeom>
        </p:spPr>
      </p:pic>
      <p:pic>
        <p:nvPicPr>
          <p:cNvPr id="14" name="Immagine 13" descr="Free vector graphic: &lt;strong&gt;Banana&lt;/strong&gt;, Yellow, Fruit, Food, Fresh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98" y="5318145"/>
            <a:ext cx="330400" cy="357189"/>
          </a:xfrm>
          <a:prstGeom prst="rect">
            <a:avLst/>
          </a:prstGeom>
        </p:spPr>
      </p:pic>
      <p:pic>
        <p:nvPicPr>
          <p:cNvPr id="15" name="Immagine 14" descr="&lt;strong&gt;Clipart&lt;/strong&gt; - &lt;strong&gt;CAROTA&lt;/strong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90" y="5318145"/>
            <a:ext cx="352020" cy="457463"/>
          </a:xfrm>
          <a:prstGeom prst="rect">
            <a:avLst/>
          </a:prstGeom>
        </p:spPr>
      </p:pic>
      <p:pic>
        <p:nvPicPr>
          <p:cNvPr id="16" name="Immagine 15" descr="&lt;strong&gt;Fragola&lt;/strong&gt; Frutta Red · Grafica vettoriale gratuita su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70" y="5271553"/>
            <a:ext cx="405632" cy="514068"/>
          </a:xfrm>
          <a:prstGeom prst="rect">
            <a:avLst/>
          </a:prstGeom>
        </p:spPr>
      </p:pic>
      <p:pic>
        <p:nvPicPr>
          <p:cNvPr id="17" name="Immagine 16" descr="Free vector graphic: Eggplant, Vegetable, Food - Free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5" y="5332693"/>
            <a:ext cx="247649" cy="428366"/>
          </a:xfrm>
          <a:prstGeom prst="rect">
            <a:avLst/>
          </a:prstGeom>
        </p:spPr>
      </p:pic>
      <p:pic>
        <p:nvPicPr>
          <p:cNvPr id="18" name="Immagine 17" descr="&lt;strong&gt;Milk&lt;/strong&gt; | Free Stock Photo | Illustration of a carton of &lt;strong&gt;milk&lt;/strong&gt;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0" y="4684241"/>
            <a:ext cx="424135" cy="518820"/>
          </a:xfrm>
          <a:prstGeom prst="rect">
            <a:avLst/>
          </a:prstGeom>
        </p:spPr>
      </p:pic>
      <p:pic>
        <p:nvPicPr>
          <p:cNvPr id="19" name="Immagine 18" descr="Vector gratis: Filete, Aislados, Icono, &lt;strong&gt;Carne&lt;/strong&gt; - Imagen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10" y="4075003"/>
            <a:ext cx="342900" cy="488396"/>
          </a:xfrm>
          <a:prstGeom prst="rect">
            <a:avLst/>
          </a:prstGeom>
        </p:spPr>
      </p:pic>
      <p:pic>
        <p:nvPicPr>
          <p:cNvPr id="20" name="Immagine 19" descr="&lt;strong&gt;Clipart&lt;/strong&gt; - Cartoon &lt;strong&gt;fish&lt;/strong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18" y="3962784"/>
            <a:ext cx="385763" cy="721457"/>
          </a:xfrm>
          <a:prstGeom prst="rect">
            <a:avLst/>
          </a:prstGeom>
        </p:spPr>
      </p:pic>
      <p:pic>
        <p:nvPicPr>
          <p:cNvPr id="21" name="Immagine 20" descr="&lt;strong&gt;Clipart&lt;/strong&gt; - Food &lt;strong&gt;Cheese&lt;/strong&gt; Stinky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77" y="4765019"/>
            <a:ext cx="457516" cy="380882"/>
          </a:xfrm>
          <a:prstGeom prst="rect">
            <a:avLst/>
          </a:prstGeom>
        </p:spPr>
      </p:pic>
      <p:pic>
        <p:nvPicPr>
          <p:cNvPr id="22" name="Immagine 21" descr="&lt;strong&gt;Yogurt&lt;/strong&gt; Eat Refrigerator · Free vector graphic on Pixabay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55" y="4664886"/>
            <a:ext cx="765105" cy="529433"/>
          </a:xfrm>
          <a:prstGeom prst="rect">
            <a:avLst/>
          </a:prstGeom>
        </p:spPr>
      </p:pic>
      <p:pic>
        <p:nvPicPr>
          <p:cNvPr id="23" name="Immagine 22" descr="Chocolate &lt;strong&gt;cake&lt;/strong&gt; 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10" y="3436045"/>
            <a:ext cx="601351" cy="52387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9366" y="5943842"/>
            <a:ext cx="469527" cy="337673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23368" y="5943841"/>
            <a:ext cx="469527" cy="3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Attività ludico/motorie </a:t>
            </a:r>
            <a:r>
              <a:rPr lang="it-IT" sz="2400" dirty="0" smtClean="0"/>
              <a:t>relative al tema dello spreco alimentare.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175747" cy="576064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BUILT 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THE PYRAMID</a:t>
            </a:r>
          </a:p>
        </p:txBody>
      </p:sp>
      <p:pic>
        <p:nvPicPr>
          <p:cNvPr id="26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0" y="2132856"/>
            <a:ext cx="3263503" cy="4351338"/>
          </a:xfrm>
        </p:spPr>
      </p:pic>
      <p:pic>
        <p:nvPicPr>
          <p:cNvPr id="27" name="Segnaposto contenut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80" y="2132856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Attività ludico/motorie </a:t>
            </a:r>
            <a:r>
              <a:rPr lang="it-IT" sz="2400" dirty="0" smtClean="0"/>
              <a:t>relative al tema dello spreco alimentare.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175747" cy="576064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BUILT </a:t>
            </a:r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THE PYRAMID</a:t>
            </a:r>
          </a:p>
        </p:txBody>
      </p:sp>
      <p:pic>
        <p:nvPicPr>
          <p:cNvPr id="9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2132856"/>
            <a:ext cx="3263503" cy="4351338"/>
          </a:xfrm>
        </p:spPr>
      </p:pic>
      <p:pic>
        <p:nvPicPr>
          <p:cNvPr id="10" name="Segnaposto contenut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2132856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20190201_095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Visione in classe di due </a:t>
            </a:r>
            <a:r>
              <a:rPr lang="it-IT" sz="2400" b="1" dirty="0" smtClean="0">
                <a:latin typeface="+mj-lt"/>
              </a:rPr>
              <a:t>video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b="1" dirty="0" smtClean="0">
                <a:latin typeface="+mj-lt"/>
              </a:rPr>
              <a:t>stimolo</a:t>
            </a:r>
            <a:r>
              <a:rPr lang="it-IT" sz="2400" dirty="0" smtClean="0">
                <a:latin typeface="+mj-lt"/>
              </a:rPr>
              <a:t> in inglese sullo spreco di cibo.</a:t>
            </a:r>
            <a:endParaRPr lang="it-IT" sz="2400" dirty="0"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14416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_20190201_095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-164723" y="-82997"/>
            <a:ext cx="9471744" cy="70227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Brainstorming</a:t>
            </a:r>
            <a:r>
              <a:rPr lang="it-IT" sz="2400" dirty="0"/>
              <a:t> per l’identificazione delle parole </a:t>
            </a:r>
            <a:r>
              <a:rPr lang="it-IT" sz="2400" dirty="0" smtClean="0"/>
              <a:t>chiave (alla lavagna).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16305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ttore 2 39"/>
          <p:cNvCxnSpPr>
            <a:stCxn id="4" idx="0"/>
            <a:endCxn id="41" idx="2"/>
          </p:cNvCxnSpPr>
          <p:nvPr/>
        </p:nvCxnSpPr>
        <p:spPr>
          <a:xfrm flipV="1">
            <a:off x="4393405" y="2096267"/>
            <a:ext cx="21320" cy="63247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953130" y="4000504"/>
            <a:ext cx="322726" cy="1310026"/>
          </a:xfrm>
          <a:prstGeom prst="straightConnector1">
            <a:avLst/>
          </a:prstGeom>
          <a:ln w="381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5435122" y="1562890"/>
            <a:ext cx="708514" cy="11517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143636" y="3429000"/>
            <a:ext cx="804628" cy="6640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6143636" y="3375068"/>
            <a:ext cx="1237105" cy="5393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endCxn id="66" idx="2"/>
          </p:cNvCxnSpPr>
          <p:nvPr/>
        </p:nvCxnSpPr>
        <p:spPr>
          <a:xfrm flipV="1">
            <a:off x="5893255" y="2643183"/>
            <a:ext cx="758352" cy="7318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4706426" y="3818995"/>
            <a:ext cx="0" cy="89588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5292080" y="3514934"/>
            <a:ext cx="851556" cy="13466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 flipV="1">
            <a:off x="2158568" y="1916832"/>
            <a:ext cx="761809" cy="9247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rot="10800000">
            <a:off x="2071671" y="2643183"/>
            <a:ext cx="844149" cy="41597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107504" y="3297178"/>
            <a:ext cx="214314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FOOD</a:t>
            </a:r>
          </a:p>
          <a:p>
            <a:pPr algn="ctr"/>
            <a:r>
              <a:rPr lang="it-IT" sz="2000" dirty="0"/>
              <a:t>Troppo cibo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73687" y="1154354"/>
            <a:ext cx="298481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DO SOMETHING</a:t>
            </a:r>
          </a:p>
          <a:p>
            <a:pPr algn="ctr"/>
            <a:r>
              <a:rPr lang="it-IT" sz="2000" dirty="0"/>
              <a:t> Tu puoi fare qualcosa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6160420" y="1151739"/>
            <a:ext cx="1714512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 AWAY</a:t>
            </a:r>
            <a:r>
              <a:rPr lang="it-IT" sz="2000" b="1" dirty="0"/>
              <a:t>  </a:t>
            </a:r>
            <a:r>
              <a:rPr lang="it-IT" sz="2000" dirty="0"/>
              <a:t>Buttare via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5985694" y="1935297"/>
            <a:ext cx="133182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sz="2000" dirty="0"/>
              <a:t>Bidone</a:t>
            </a:r>
          </a:p>
        </p:txBody>
      </p:sp>
      <p:sp>
        <p:nvSpPr>
          <p:cNvPr id="69" name="AutoShape 2" descr="Risultati immagini per tanto c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0" name="AutoShape 4" descr="Risultati immagini per tanto cibo"/>
          <p:cNvSpPr>
            <a:spLocks noChangeAspect="1" noChangeArrowheads="1"/>
          </p:cNvSpPr>
          <p:nvPr/>
        </p:nvSpPr>
        <p:spPr bwMode="auto">
          <a:xfrm>
            <a:off x="307975" y="4766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" name="AutoShape 6" descr="Risultati immagini per tanto cibo"/>
          <p:cNvSpPr>
            <a:spLocks noChangeAspect="1" noChangeArrowheads="1"/>
          </p:cNvSpPr>
          <p:nvPr/>
        </p:nvSpPr>
        <p:spPr bwMode="auto">
          <a:xfrm>
            <a:off x="460375" y="629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1294"/>
            <a:ext cx="1835133" cy="122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1"/>
          <a:stretch/>
        </p:blipFill>
        <p:spPr bwMode="auto">
          <a:xfrm>
            <a:off x="7437410" y="2036377"/>
            <a:ext cx="1636174" cy="117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CasellaDiTesto 72"/>
          <p:cNvSpPr txBox="1"/>
          <p:nvPr/>
        </p:nvSpPr>
        <p:spPr>
          <a:xfrm>
            <a:off x="7303872" y="3280242"/>
            <a:ext cx="1763688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THE DAY</a:t>
            </a:r>
          </a:p>
          <a:p>
            <a:pPr algn="ctr"/>
            <a:r>
              <a:rPr lang="it-IT" sz="2000" dirty="0"/>
              <a:t>scaduto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6651607" y="4093034"/>
            <a:ext cx="2420987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TIME TO MOVE</a:t>
            </a:r>
          </a:p>
          <a:p>
            <a:pPr algn="ctr"/>
            <a:r>
              <a:rPr lang="it-IT" sz="2000" dirty="0"/>
              <a:t>È tempo di muoversi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5724128" y="4861609"/>
            <a:ext cx="1928826" cy="10156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ON WASTE</a:t>
            </a:r>
          </a:p>
          <a:p>
            <a:pPr algn="ctr"/>
            <a:r>
              <a:rPr lang="it-IT" sz="2000" dirty="0"/>
              <a:t>Guerra allo spreco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98" y="4872086"/>
            <a:ext cx="1213306" cy="19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asellaDiTesto 78"/>
          <p:cNvSpPr txBox="1"/>
          <p:nvPr/>
        </p:nvSpPr>
        <p:spPr>
          <a:xfrm>
            <a:off x="3782762" y="4714884"/>
            <a:ext cx="171793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BUY </a:t>
            </a:r>
            <a:r>
              <a:rPr lang="it-IT" sz="2000" dirty="0"/>
              <a:t>Comprare</a:t>
            </a:r>
          </a:p>
        </p:txBody>
      </p:sp>
      <p:pic>
        <p:nvPicPr>
          <p:cNvPr id="2058" name="Picture 10" descr="C:\Users\Simonetta e Jessica\AppData\Local\Microsoft\Windows\INetCache\IE\XF4OUCNL\2017-04-12-08-07-3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53" y="5574848"/>
            <a:ext cx="1893107" cy="12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04076"/>
            <a:ext cx="1392089" cy="160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CasellaDiTesto 82"/>
          <p:cNvSpPr txBox="1"/>
          <p:nvPr/>
        </p:nvSpPr>
        <p:spPr>
          <a:xfrm>
            <a:off x="60729" y="6105490"/>
            <a:ext cx="184697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Ama il cibo, non sprecarlo!</a:t>
            </a:r>
          </a:p>
        </p:txBody>
      </p:sp>
      <p:cxnSp>
        <p:nvCxnSpPr>
          <p:cNvPr id="28" name="Connettore 2 27"/>
          <p:cNvCxnSpPr/>
          <p:nvPr/>
        </p:nvCxnSpPr>
        <p:spPr>
          <a:xfrm rot="10800000" flipV="1">
            <a:off x="1785918" y="3933056"/>
            <a:ext cx="745302" cy="500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500297" y="2728737"/>
            <a:ext cx="3786215" cy="1292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0000"/>
                </a:solidFill>
                <a:latin typeface="Gabriola" pitchFamily="82" charset="0"/>
              </a:rPr>
              <a:t>Food and waste</a:t>
            </a:r>
          </a:p>
          <a:p>
            <a:pPr algn="ctr"/>
            <a:r>
              <a:rPr lang="it-IT" sz="2400" b="1" dirty="0">
                <a:latin typeface="Gabriola" pitchFamily="82" charset="0"/>
              </a:rPr>
              <a:t>(cibo e spreco)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158568" y="5370582"/>
            <a:ext cx="1294930" cy="101566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FIVE</a:t>
            </a:r>
            <a:r>
              <a:rPr lang="it-IT" sz="2000" b="1" dirty="0">
                <a:solidFill>
                  <a:srgbClr val="008080"/>
                </a:solidFill>
              </a:rPr>
              <a:t> </a:t>
            </a:r>
          </a:p>
          <a:p>
            <a:pPr algn="ctr"/>
            <a:r>
              <a:rPr lang="it-IT" sz="2000" dirty="0"/>
              <a:t>1/5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121959" y="1142160"/>
            <a:ext cx="2585531" cy="9541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MILLIONS TONNES OF FOOD</a:t>
            </a:r>
          </a:p>
          <a:p>
            <a:pPr algn="ctr"/>
            <a:r>
              <a:rPr lang="it-IT" sz="2000" dirty="0"/>
              <a:t> Tu puoi fare qualcosa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Brainstorming</a:t>
            </a:r>
            <a:r>
              <a:rPr lang="it-IT" sz="2400" dirty="0"/>
              <a:t> per l’identificazione delle parole </a:t>
            </a:r>
            <a:r>
              <a:rPr lang="it-IT" sz="2400" dirty="0" smtClean="0"/>
              <a:t>chiave (PowerPoint).</a:t>
            </a:r>
            <a:endParaRPr lang="it-IT" sz="2400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12541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4" grpId="0" animBg="1"/>
      <p:bldP spid="66" grpId="0" animBg="1"/>
      <p:bldP spid="73" grpId="0" animBg="1"/>
      <p:bldP spid="75" grpId="0" animBg="1"/>
      <p:bldP spid="78" grpId="0" animBg="1"/>
      <p:bldP spid="79" grpId="0" animBg="1"/>
      <p:bldP spid="83" grpId="0" animBg="1"/>
      <p:bldP spid="4" grpId="0" animBg="1"/>
      <p:bldP spid="3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5" y="2276872"/>
            <a:ext cx="882347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Letture </a:t>
            </a:r>
            <a:r>
              <a:rPr lang="it-IT" sz="2400" dirty="0" smtClean="0"/>
              <a:t>e</a:t>
            </a:r>
            <a:r>
              <a:rPr lang="it-IT" sz="2400" b="1" dirty="0" smtClean="0"/>
              <a:t> riflessioni </a:t>
            </a:r>
            <a:r>
              <a:rPr lang="it-IT" sz="2400" dirty="0" smtClean="0"/>
              <a:t>sullo spreco di cibo.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25920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Compilazione del diario settimanale degli sprechi di cibo </a:t>
            </a:r>
          </a:p>
          <a:p>
            <a:pPr algn="ctr"/>
            <a:r>
              <a:rPr lang="it-IT" sz="2400" dirty="0" smtClean="0"/>
              <a:t>(</a:t>
            </a:r>
            <a:r>
              <a:rPr lang="it-IT" sz="2400" b="1" i="1" dirty="0" err="1"/>
              <a:t>D</a:t>
            </a:r>
            <a:r>
              <a:rPr lang="it-IT" sz="2400" b="1" i="1" dirty="0" err="1" smtClean="0"/>
              <a:t>iary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food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waste</a:t>
            </a:r>
            <a:r>
              <a:rPr lang="it-IT" sz="2400" dirty="0" smtClean="0"/>
              <a:t>).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"/>
          <a:stretch/>
        </p:blipFill>
        <p:spPr>
          <a:xfrm>
            <a:off x="2555776" y="1492953"/>
            <a:ext cx="4032448" cy="5320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6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</a:t>
            </a:r>
            <a:r>
              <a:rPr lang="it-IT" sz="2400" dirty="0" smtClean="0"/>
              <a:t> delle tabelle compilate e realizzazione di </a:t>
            </a:r>
            <a:r>
              <a:rPr lang="it-IT" sz="2400" b="1" dirty="0" smtClean="0"/>
              <a:t>grafici</a:t>
            </a:r>
            <a:r>
              <a:rPr lang="it-IT" sz="2400" dirty="0" smtClean="0"/>
              <a:t> con Excel.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D0C69EE5-4DDC-45B4-B918-919C62D06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/>
          <a:stretch/>
        </p:blipFill>
        <p:spPr>
          <a:xfrm>
            <a:off x="324636" y="1556792"/>
            <a:ext cx="8461981" cy="4307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33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33216"/>
              </p:ext>
            </p:extLst>
          </p:nvPr>
        </p:nvGraphicFramePr>
        <p:xfrm>
          <a:off x="2843807" y="1916832"/>
          <a:ext cx="612068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36798"/>
              </p:ext>
            </p:extLst>
          </p:nvPr>
        </p:nvGraphicFramePr>
        <p:xfrm>
          <a:off x="107504" y="1916832"/>
          <a:ext cx="25908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5" imgW="2590806" imgH="2676409" progId="Excel.Sheet.12">
                  <p:embed/>
                </p:oleObj>
              </mc:Choice>
              <mc:Fallback>
                <p:oleObj name="Worksheet" r:id="rId5" imgW="2590806" imgH="26764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916832"/>
                        <a:ext cx="2590800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</a:t>
            </a:r>
            <a:r>
              <a:rPr lang="it-IT" sz="2400" dirty="0" smtClean="0"/>
              <a:t> delle tabelle compilate e realizzazione di </a:t>
            </a:r>
            <a:r>
              <a:rPr lang="it-IT" sz="2400" b="1" dirty="0" smtClean="0"/>
              <a:t>grafici</a:t>
            </a:r>
            <a:r>
              <a:rPr lang="it-IT" sz="2400" dirty="0" smtClean="0"/>
              <a:t> con Excel.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1649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10884"/>
              </p:ext>
            </p:extLst>
          </p:nvPr>
        </p:nvGraphicFramePr>
        <p:xfrm>
          <a:off x="107504" y="2362131"/>
          <a:ext cx="2590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4" imgW="2590806" imgH="1152621" progId="Excel.Sheet.12">
                  <p:embed/>
                </p:oleObj>
              </mc:Choice>
              <mc:Fallback>
                <p:oleObj name="Worksheet" r:id="rId4" imgW="2590806" imgH="11526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2362131"/>
                        <a:ext cx="25908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455698"/>
              </p:ext>
            </p:extLst>
          </p:nvPr>
        </p:nvGraphicFramePr>
        <p:xfrm>
          <a:off x="3059832" y="2348880"/>
          <a:ext cx="58326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68DBDBED-FF9A-416A-B507-4D86616A3D9A}"/>
              </a:ext>
            </a:extLst>
          </p:cNvPr>
          <p:cNvSpPr txBox="1"/>
          <p:nvPr/>
        </p:nvSpPr>
        <p:spPr>
          <a:xfrm>
            <a:off x="251520" y="593392"/>
            <a:ext cx="864096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Analisi</a:t>
            </a:r>
            <a:r>
              <a:rPr lang="it-IT" sz="2400" dirty="0" smtClean="0"/>
              <a:t> delle tabelle compilate e realizzazione di </a:t>
            </a:r>
            <a:r>
              <a:rPr lang="it-IT" sz="2400" b="1" dirty="0" smtClean="0"/>
              <a:t>grafici</a:t>
            </a:r>
            <a:r>
              <a:rPr lang="it-IT" sz="2400" dirty="0" smtClean="0"/>
              <a:t> con Excel.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9096" y="0"/>
            <a:ext cx="914944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Food and waste</a:t>
            </a:r>
          </a:p>
        </p:txBody>
      </p:sp>
    </p:spTree>
    <p:extLst>
      <p:ext uri="{BB962C8B-B14F-4D97-AF65-F5344CB8AC3E}">
        <p14:creationId xmlns:p14="http://schemas.microsoft.com/office/powerpoint/2010/main" val="3441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421</Words>
  <Application>Microsoft Office PowerPoint</Application>
  <PresentationFormat>Presentazione su schermo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GAME BUILT THE PYRAMID</vt:lpstr>
      <vt:lpstr>BUILT THE PYRAMID</vt:lpstr>
      <vt:lpstr>BUILT THE PYRAMID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Simonetta e Jessica</dc:creator>
  <cp:lastModifiedBy>Utente</cp:lastModifiedBy>
  <cp:revision>32</cp:revision>
  <dcterms:created xsi:type="dcterms:W3CDTF">2019-02-05T09:01:04Z</dcterms:created>
  <dcterms:modified xsi:type="dcterms:W3CDTF">2019-05-03T11:30:17Z</dcterms:modified>
</cp:coreProperties>
</file>