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6" r:id="rId15"/>
    <p:sldId id="267" r:id="rId16"/>
    <p:sldId id="268" r:id="rId17"/>
    <p:sldId id="270" r:id="rId18"/>
  </p:sldIdLst>
  <p:sldSz cx="9144000" cy="5143500" type="screen16x9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Immagine 37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9" name="Immagine 38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Immagine 77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9" name="Immagine 78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Immagine 117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19" name="Immagine 118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-9360" y="-5400"/>
            <a:ext cx="9161640" cy="77976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4381560" y="-5400"/>
            <a:ext cx="4761000" cy="47736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1477600">
            <a:off x="-23040" y="150840"/>
            <a:ext cx="9156960" cy="48564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21477600">
            <a:off x="-17280" y="207360"/>
            <a:ext cx="9169920" cy="39636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-9360" y="-5400"/>
            <a:ext cx="9161640" cy="77976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4381560" y="-5400"/>
            <a:ext cx="4761000" cy="47736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3"/>
          <p:cNvSpPr/>
          <p:nvPr/>
        </p:nvSpPr>
        <p:spPr>
          <a:xfrm rot="21477600">
            <a:off x="-23040" y="150840"/>
            <a:ext cx="9156960" cy="48564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4"/>
          <p:cNvSpPr/>
          <p:nvPr/>
        </p:nvSpPr>
        <p:spPr>
          <a:xfrm rot="21477600">
            <a:off x="-17280" y="207360"/>
            <a:ext cx="9169920" cy="39636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-9360" y="-5400"/>
            <a:ext cx="9161640" cy="77976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4381560" y="-5400"/>
            <a:ext cx="4761000" cy="47736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 rot="21477600">
            <a:off x="-23040" y="150840"/>
            <a:ext cx="9156960" cy="48564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4"/>
          <p:cNvSpPr/>
          <p:nvPr/>
        </p:nvSpPr>
        <p:spPr>
          <a:xfrm rot="21477600">
            <a:off x="-17280" y="207360"/>
            <a:ext cx="9169920" cy="39636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u_2NuK5O-E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RGZOCaD9sQ" TargetMode="External"/><Relationship Id="rId2" Type="http://schemas.openxmlformats.org/officeDocument/2006/relationships/hyperlink" Target="http://www.focus.it/ambiente/ecologia/quanti-litri-di-acqua-al-giorno-ci-servono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611640" y="339480"/>
            <a:ext cx="8198280" cy="87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it-IT" sz="5600" b="1" strike="noStrike" spc="-1">
                <a:solidFill>
                  <a:srgbClr val="50E0EA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Save water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Google Shape;56;p13"/>
          <p:cNvPicPr/>
          <p:nvPr/>
        </p:nvPicPr>
        <p:blipFill>
          <a:blip r:embed="rId2"/>
          <a:stretch/>
        </p:blipFill>
        <p:spPr>
          <a:xfrm>
            <a:off x="2016000" y="1203480"/>
            <a:ext cx="5152680" cy="336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311760" y="411480"/>
            <a:ext cx="8519040" cy="31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4. STUDENTS CREATE A POSTER WITH TIPS TO SAVE WATER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14"/>
            <a:ext cx="2833692" cy="181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502"/>
            <a:ext cx="2857520" cy="208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071552"/>
            <a:ext cx="3135523" cy="235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357436"/>
            <a:ext cx="2214068" cy="263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Roberta\Downloads\ce451735-e90a-4809-af14-1580b53b453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71552"/>
            <a:ext cx="400052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311760" y="1152360"/>
            <a:ext cx="8519040" cy="34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5. DEBATE BOTTLED VS TAP WATER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6. VIDEO ON PLASTIC IN THE OCEAN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  <a:hlinkClick r:id="rId2"/>
              </a:rPr>
              <a:t>https://www.youtube.com/watch?v=ju_2NuK5O-E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600" b="0" u="sng" strike="noStrike" spc="-1">
                <a:solidFill>
                  <a:srgbClr val="E2D7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7. REFLECTIONS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23640" y="26748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r>
              <a:rPr lang="it-IT" sz="5000" b="0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LEARNING BY PLAYING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323640" y="1131480"/>
            <a:ext cx="8519040" cy="293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8. CROSSWORD PUZZLE CREATED BY STUDENTS WITH KEYWORDS OF THE 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ACTIVITY (the </a:t>
            </a:r>
            <a:r>
              <a:rPr lang="it-IT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definitions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are in </a:t>
            </a:r>
            <a:r>
              <a:rPr lang="it-IT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French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and the </a:t>
            </a:r>
            <a:r>
              <a:rPr lang="it-IT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words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are in English)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Immagine 3"/>
          <p:cNvPicPr/>
          <p:nvPr/>
        </p:nvPicPr>
        <p:blipFill>
          <a:blip r:embed="rId2"/>
          <a:srcRect l="24199" t="5373" r="17381" b="19398"/>
          <a:stretch/>
        </p:blipFill>
        <p:spPr>
          <a:xfrm>
            <a:off x="4016520" y="2714626"/>
            <a:ext cx="2534400" cy="2108294"/>
          </a:xfrm>
          <a:prstGeom prst="rect">
            <a:avLst/>
          </a:prstGeom>
          <a:ln>
            <a:noFill/>
          </a:ln>
        </p:spPr>
      </p:pic>
      <p:pic>
        <p:nvPicPr>
          <p:cNvPr id="147" name="Immagine 4"/>
          <p:cNvPicPr/>
          <p:nvPr/>
        </p:nvPicPr>
        <p:blipFill>
          <a:blip r:embed="rId3" cstate="print"/>
          <a:srcRect l="26710" t="2967" r="11024" b="16961"/>
          <a:stretch/>
        </p:blipFill>
        <p:spPr>
          <a:xfrm>
            <a:off x="6696000" y="2643188"/>
            <a:ext cx="2163960" cy="2179732"/>
          </a:xfrm>
          <a:prstGeom prst="rect">
            <a:avLst/>
          </a:prstGeom>
          <a:ln>
            <a:noFill/>
          </a:ln>
        </p:spPr>
      </p:pic>
      <p:pic>
        <p:nvPicPr>
          <p:cNvPr id="148" name="Immagine 5"/>
          <p:cNvPicPr/>
          <p:nvPr/>
        </p:nvPicPr>
        <p:blipFill>
          <a:blip r:embed="rId4" cstate="print"/>
          <a:srcRect r="10599" b="20539"/>
          <a:stretch/>
        </p:blipFill>
        <p:spPr>
          <a:xfrm>
            <a:off x="214282" y="2714626"/>
            <a:ext cx="3670920" cy="216116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323640" y="33948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r>
              <a:rPr lang="it-IT" sz="5000" b="0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FINAL PRODUCT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311760" y="1152360"/>
            <a:ext cx="8519040" cy="34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T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he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students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make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a promo video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that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is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shown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to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the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other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classes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of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the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school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on the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twenty-first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March .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T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ogether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with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the video,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they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also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play a game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with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the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classes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:  a quiz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with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multiple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choice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answers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it-IT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about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green 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habits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. The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students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who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answer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correctly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will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receive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a gadget  on the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twenty-second</a:t>
            </a:r>
            <a:r>
              <a:rPr lang="it-IT" sz="20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March, 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International Water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Day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. On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this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day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,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all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the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school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is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invited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to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wear a light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blue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T-shirt.</a:t>
            </a: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5631" y="1450029"/>
            <a:ext cx="324358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00113"/>
            <a:ext cx="2786082" cy="329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23640" y="26748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15000"/>
              </a:lnSpc>
            </a:pPr>
            <a:r>
              <a:rPr lang="it-IT" sz="5000" b="0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WARM UP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323640" y="1059480"/>
            <a:ext cx="8519040" cy="394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1)      BRAINSTORMING: IN OUR DAILY ACTIVITIES, WHAT DO WE USE WATER FOR?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WE USE WATER TO: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-          BRUSH/CLEAN OUR TEETH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-          WASH OUR FACE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-          HAVE A SHOWER/HAVE A BATH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-          FLUSH THE TOILET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-          DRINK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-          COOK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-          WASH THE DISHES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-          WASH OUR CLOTHES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-          CLEAN THE HOUSE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-          WATER THE GARDEN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-          WASH THE CAR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THE STUDENTS MAKE A POSTER TO REPRESENT THE DIFFERENT 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USES OF WATER IN EVERYDAY ACTIVITIES </a:t>
            </a:r>
            <a:r>
              <a:rPr lang="it-IT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(</a:t>
            </a:r>
            <a:r>
              <a:rPr lang="it-IT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group</a:t>
            </a:r>
            <a:r>
              <a:rPr lang="it-IT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work)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70;p15"/>
          <p:cNvPicPr/>
          <p:nvPr/>
        </p:nvPicPr>
        <p:blipFill>
          <a:blip r:embed="rId2"/>
          <a:stretch/>
        </p:blipFill>
        <p:spPr>
          <a:xfrm>
            <a:off x="4788000" y="843480"/>
            <a:ext cx="3850560" cy="2932560"/>
          </a:xfrm>
          <a:prstGeom prst="rect">
            <a:avLst/>
          </a:prstGeom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8"/>
            <a:ext cx="3357566" cy="255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77;p16"/>
          <p:cNvPicPr/>
          <p:nvPr/>
        </p:nvPicPr>
        <p:blipFill>
          <a:blip r:embed="rId2"/>
          <a:stretch/>
        </p:blipFill>
        <p:spPr>
          <a:xfrm>
            <a:off x="311760" y="444960"/>
            <a:ext cx="3046680" cy="2284560"/>
          </a:xfrm>
          <a:prstGeom prst="rect">
            <a:avLst/>
          </a:prstGeom>
          <a:ln>
            <a:noFill/>
          </a:ln>
        </p:spPr>
      </p:pic>
      <p:pic>
        <p:nvPicPr>
          <p:cNvPr id="127" name="Google Shape;78;p16"/>
          <p:cNvPicPr/>
          <p:nvPr/>
        </p:nvPicPr>
        <p:blipFill>
          <a:blip r:embed="rId3"/>
          <a:stretch/>
        </p:blipFill>
        <p:spPr>
          <a:xfrm>
            <a:off x="5940000" y="555480"/>
            <a:ext cx="3046680" cy="2284560"/>
          </a:xfrm>
          <a:prstGeom prst="rect">
            <a:avLst/>
          </a:prstGeom>
          <a:ln>
            <a:noFill/>
          </a:ln>
        </p:spPr>
      </p:pic>
      <p:pic>
        <p:nvPicPr>
          <p:cNvPr id="128" name="Google Shape;79;p16"/>
          <p:cNvPicPr/>
          <p:nvPr/>
        </p:nvPicPr>
        <p:blipFill>
          <a:blip r:embed="rId4"/>
          <a:stretch/>
        </p:blipFill>
        <p:spPr>
          <a:xfrm>
            <a:off x="2555640" y="2211840"/>
            <a:ext cx="3334680" cy="271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311760" y="771480"/>
            <a:ext cx="8519040" cy="37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2)      TO PRACTISE THE VOCABULARY LEARNT, STUDENTS PLAY A GAME: DAILY ACTIVITIES WITH WATER BINGO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Google Shape;85;p17"/>
          <p:cNvPicPr/>
          <p:nvPr/>
        </p:nvPicPr>
        <p:blipFill>
          <a:blip r:embed="rId2"/>
          <a:stretch/>
        </p:blipFill>
        <p:spPr>
          <a:xfrm>
            <a:off x="2433240" y="1744920"/>
            <a:ext cx="4283280" cy="271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979640" y="3723840"/>
            <a:ext cx="4419720" cy="57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214282" y="1236960"/>
            <a:ext cx="8257958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227160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3)      WATER CONSUMPTION: HOW MUCH WATER DO WE USE IN OUR DAILY ACTIVITIES?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160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STUDENTS ANSWER  A QUIZ ABOUT WATER CONSUMPTION IN DAILY ACTIVITIES.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51640" y="1851840"/>
            <a:ext cx="8519040" cy="133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227160"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4)      WATER DIARY: THE STUDENTS 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FILL IN A WEEKLY DIARY WHERE THEY MARK THEIR WATER CONSUMPTION. 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Table 1"/>
          <p:cNvGraphicFramePr/>
          <p:nvPr/>
        </p:nvGraphicFramePr>
        <p:xfrm>
          <a:off x="179640" y="915480"/>
          <a:ext cx="8712720" cy="3856680"/>
        </p:xfrm>
        <a:graphic>
          <a:graphicData uri="http://schemas.openxmlformats.org/drawingml/2006/table">
            <a:tbl>
              <a:tblPr/>
              <a:tblGrid>
                <a:gridCol w="869400"/>
                <a:gridCol w="787680"/>
                <a:gridCol w="787680"/>
                <a:gridCol w="778680"/>
                <a:gridCol w="769680"/>
                <a:gridCol w="869400"/>
                <a:gridCol w="787680"/>
                <a:gridCol w="787680"/>
                <a:gridCol w="688320"/>
                <a:gridCol w="796680"/>
                <a:gridCol w="789840"/>
              </a:tblGrid>
              <a:tr h="64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Activity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Flushing toilet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Drinking water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Washing machine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Hand washing dishes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Dishwasher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Washing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Shower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Bath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Brushing teeth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Washing the car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60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Amount used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6 litres per flush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O,5 litre per drink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50 litres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12 litres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14 litres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6 litres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40 litres (5 minutes)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80 litres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6 litres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35 litres per bucket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Monday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Tuesday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416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Wednesday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Thursday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Friday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Saturday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65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Sunday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35" name="CustomShape 2"/>
          <p:cNvSpPr/>
          <p:nvPr/>
        </p:nvSpPr>
        <p:spPr>
          <a:xfrm>
            <a:off x="2959920" y="339480"/>
            <a:ext cx="281340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MY WATER DIARY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23640" y="267480"/>
            <a:ext cx="8519040" cy="57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r>
              <a:rPr lang="it-IT" sz="5000" b="0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LEARNING BY DOING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311760" y="1152360"/>
            <a:ext cx="8519040" cy="34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341640">
              <a:lnSpc>
                <a:spcPct val="100000"/>
              </a:lnSpc>
              <a:buClr>
                <a:srgbClr val="0BD0D9"/>
              </a:buClr>
              <a:buFont typeface="Wingdings 2" charset="2"/>
              <a:buAutoNum type="arabicPeriod"/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THE STUDENTS REFLECT ON THE RESULTS OF THEIR DIARIES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1640">
              <a:lnSpc>
                <a:spcPct val="100000"/>
              </a:lnSpc>
              <a:buClr>
                <a:srgbClr val="0BD0D9"/>
              </a:buClr>
              <a:buFont typeface="Wingdings 2" charset="2"/>
              <a:buAutoNum type="arabicPeriod"/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THEY COMPARE  THEIR DATA WITH THOSE OF THE LINK </a:t>
            </a:r>
            <a:r>
              <a:rPr lang="it-IT" sz="2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  <a:hlinkClick r:id="rId2"/>
              </a:rPr>
              <a:t>www.focus.it/ambiente/ecologia/quanti-litri-di-acqua-al-giorno-ci-servono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1640">
              <a:lnSpc>
                <a:spcPct val="100000"/>
              </a:lnSpc>
              <a:buClr>
                <a:srgbClr val="0BD0D9"/>
              </a:buClr>
              <a:buFont typeface="Wingdings 2" charset="2"/>
              <a:buAutoNum type="arabicPeriod"/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STUDENTS WATCH A VIDEO                                   </a:t>
            </a:r>
            <a:r>
              <a:rPr lang="it-IT" sz="2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  <a:hlinkClick r:id="rId3"/>
              </a:rPr>
              <a:t>https://youtu.be/iRGZOCaD9sQ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457</Words>
  <Application>LibreOffice/5.1.4.2$Windows_X86_64 LibreOffice_project/f99d75f39f1c57ebdd7ffc5f42867c12031db97a</Application>
  <PresentationFormat>Presentazione su schermo (16:9)</PresentationFormat>
  <Paragraphs>143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Office Theme</vt:lpstr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water</dc:title>
  <dc:subject/>
  <dc:creator/>
  <dc:description/>
  <cp:lastModifiedBy>segreteria6</cp:lastModifiedBy>
  <cp:revision>21</cp:revision>
  <dcterms:modified xsi:type="dcterms:W3CDTF">2019-10-11T08:45:51Z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13</vt:i4>
  </property>
  <property fmtid="{D5CDD505-2E9C-101B-9397-08002B2CF9AE}" pid="8" name="PresentationFormat">
    <vt:lpwstr>Presentazione su schermo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