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7" r:id="rId4"/>
    <p:sldId id="289" r:id="rId5"/>
    <p:sldId id="278" r:id="rId6"/>
    <p:sldId id="280" r:id="rId7"/>
    <p:sldId id="279" r:id="rId8"/>
    <p:sldId id="281" r:id="rId9"/>
    <p:sldId id="257" r:id="rId10"/>
    <p:sldId id="260" r:id="rId11"/>
    <p:sldId id="275" r:id="rId12"/>
    <p:sldId id="268" r:id="rId13"/>
    <p:sldId id="283" r:id="rId14"/>
    <p:sldId id="285" r:id="rId15"/>
    <p:sldId id="288" r:id="rId16"/>
    <p:sldId id="284" r:id="rId17"/>
    <p:sldId id="287" r:id="rId18"/>
    <p:sldId id="286" r:id="rId19"/>
    <p:sldId id="302" r:id="rId20"/>
    <p:sldId id="298" r:id="rId21"/>
    <p:sldId id="299" r:id="rId22"/>
    <p:sldId id="300" r:id="rId23"/>
    <p:sldId id="297" r:id="rId24"/>
    <p:sldId id="294" r:id="rId25"/>
    <p:sldId id="293" r:id="rId26"/>
    <p:sldId id="295" r:id="rId27"/>
    <p:sldId id="296" r:id="rId28"/>
    <p:sldId id="265" r:id="rId29"/>
    <p:sldId id="272" r:id="rId30"/>
    <p:sldId id="262" r:id="rId31"/>
    <p:sldId id="266" r:id="rId32"/>
    <p:sldId id="267" r:id="rId33"/>
    <p:sldId id="271" r:id="rId34"/>
    <p:sldId id="269" r:id="rId35"/>
    <p:sldId id="270" r:id="rId36"/>
    <p:sldId id="259" r:id="rId37"/>
    <p:sldId id="274" r:id="rId38"/>
    <p:sldId id="273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curriculu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curriculu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curriculum/level-1-adventure/genki-disco-warm-up-tpr-song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vip-printables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kienglish.net/teaching/vip-printables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2128" y="290618"/>
            <a:ext cx="7524328" cy="26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000" b="1" dirty="0">
                <a:solidFill>
                  <a:srgbClr val="1876DE"/>
                </a:solidFill>
                <a:latin typeface="+mj-lt"/>
                <a:ea typeface="맑은 고딕" pitchFamily="50" charset="-127"/>
                <a:cs typeface="Arial" pitchFamily="34" charset="0"/>
              </a:rPr>
              <a:t>WORKSHOP</a:t>
            </a:r>
          </a:p>
          <a:p>
            <a:pPr algn="ctr">
              <a:lnSpc>
                <a:spcPct val="150000"/>
              </a:lnSpc>
            </a:pPr>
            <a:r>
              <a:rPr lang="en-US" altLang="ko-KR" sz="6000" b="1" dirty="0">
                <a:solidFill>
                  <a:srgbClr val="1876DE"/>
                </a:solidFill>
                <a:latin typeface="+mj-lt"/>
                <a:ea typeface="맑은 고딕" pitchFamily="50" charset="-127"/>
                <a:cs typeface="Arial" pitchFamily="34" charset="0"/>
              </a:rPr>
              <a:t> APP DIGITALE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038B2F-F248-40D5-82EE-A344940220E5}"/>
              </a:ext>
            </a:extLst>
          </p:cNvPr>
          <p:cNvSpPr txBox="1"/>
          <p:nvPr/>
        </p:nvSpPr>
        <p:spPr>
          <a:xfrm flipH="1">
            <a:off x="251519" y="4581128"/>
            <a:ext cx="4176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>
                <a:solidFill>
                  <a:srgbClr val="1876DE"/>
                </a:solidFill>
              </a:rPr>
              <a:t>A cura della Dott.ssa Elisa Baroni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092A92B-B2D0-4034-BD79-8AE3F8C07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7240"/>
            <a:ext cx="2592288" cy="19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20A783-CEF7-444A-B4DA-95385166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OBIETTIVI DI APPRENDIMENTO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7B648B-818A-41BF-A245-8F1610F6B2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708" y="1268760"/>
            <a:ext cx="9128292" cy="5472608"/>
          </a:xfrm>
        </p:spPr>
        <p:txBody>
          <a:bodyPr/>
          <a:lstStyle/>
          <a:p>
            <a:pPr>
              <a:defRPr/>
            </a:pPr>
            <a:r>
              <a:rPr lang="it-IT" sz="1800" b="1" i="1" dirty="0"/>
              <a:t>Obiettivi specifici di apprendimento della metodologia </a:t>
            </a:r>
            <a:r>
              <a:rPr lang="it-IT" sz="1800" b="1" i="1" dirty="0" err="1"/>
              <a:t>Genki</a:t>
            </a:r>
            <a:r>
              <a:rPr lang="it-IT" sz="1800" b="1" i="1" dirty="0"/>
              <a:t> English:</a:t>
            </a:r>
          </a:p>
          <a:p>
            <a:pPr>
              <a:defRPr/>
            </a:pPr>
            <a:endParaRPr lang="it-IT" sz="1800" b="1" i="1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 Creare l'aspettativa e la motivazione all'apprendimento;</a:t>
            </a:r>
          </a:p>
          <a:p>
            <a:pPr>
              <a:defRPr/>
            </a:pPr>
            <a:endParaRPr lang="it-IT" sz="1800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 Scoprire la sonorità e il ritmo della lingua inglese;</a:t>
            </a:r>
          </a:p>
          <a:p>
            <a:pPr>
              <a:defRPr/>
            </a:pPr>
            <a:endParaRPr lang="it-IT" sz="1800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 Sviluppare le abilità di comprensione;</a:t>
            </a:r>
          </a:p>
          <a:p>
            <a:pPr>
              <a:buFont typeface="Arial" pitchFamily="34" charset="0"/>
              <a:buChar char="•"/>
              <a:defRPr/>
            </a:pPr>
            <a:endParaRPr lang="it-IT" sz="1800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Conoscere semplici funzioni linguistiche per soddisfare bisogni di tipo concreto        (es: salutare e presentarsi);</a:t>
            </a:r>
          </a:p>
          <a:p>
            <a:pPr>
              <a:defRPr/>
            </a:pPr>
            <a:endParaRPr lang="it-IT" sz="1800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 Apprendere il lessico di base, i vocaboli ed alcune semplici espressioni riguardanti: emozioni, colori, corpo umano, alfabeto, numeri, tempo atmosferico;</a:t>
            </a:r>
          </a:p>
          <a:p>
            <a:pPr>
              <a:defRPr/>
            </a:pPr>
            <a:endParaRPr lang="it-IT" sz="1800" dirty="0"/>
          </a:p>
          <a:p>
            <a:pPr>
              <a:buBlip>
                <a:blip r:embed="rId2"/>
              </a:buBlip>
              <a:defRPr/>
            </a:pPr>
            <a:r>
              <a:rPr lang="it-IT" sz="1800" dirty="0"/>
              <a:t>Eseguire semplici canti mimati e giochi in movimento controllando il proprio corpo.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84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809A8E8-217F-46DC-BD3E-74670F2D1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32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D512C5-A2C9-451E-89BE-9D654BD02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236"/>
            <a:ext cx="9144000" cy="608408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E9AC1B-55E9-4796-B5FD-9B0AA1A76696}"/>
              </a:ext>
            </a:extLst>
          </p:cNvPr>
          <p:cNvSpPr txBox="1"/>
          <p:nvPr/>
        </p:nvSpPr>
        <p:spPr>
          <a:xfrm>
            <a:off x="0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UNITA’ DI APPRENDIMENTO</a:t>
            </a:r>
          </a:p>
        </p:txBody>
      </p:sp>
    </p:spTree>
    <p:extLst>
      <p:ext uri="{BB962C8B-B14F-4D97-AF65-F5344CB8AC3E}">
        <p14:creationId xmlns:p14="http://schemas.microsoft.com/office/powerpoint/2010/main" val="239976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E02ECC-CEB9-4DED-B8FB-88FA8F0F7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5287B2-31B7-4A65-BD50-8B3EEFAF2343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(words) </a:t>
            </a:r>
          </a:p>
        </p:txBody>
      </p:sp>
    </p:spTree>
    <p:extLst>
      <p:ext uri="{BB962C8B-B14F-4D97-AF65-F5344CB8AC3E}">
        <p14:creationId xmlns:p14="http://schemas.microsoft.com/office/powerpoint/2010/main" val="28832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F330332-A25E-46D4-9CE2-8C9816D4A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5" y="898797"/>
            <a:ext cx="9288016" cy="595920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75CE16-8C2F-4253-9380-E9E5144021FF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(words) </a:t>
            </a:r>
          </a:p>
        </p:txBody>
      </p:sp>
    </p:spTree>
    <p:extLst>
      <p:ext uri="{BB962C8B-B14F-4D97-AF65-F5344CB8AC3E}">
        <p14:creationId xmlns:p14="http://schemas.microsoft.com/office/powerpoint/2010/main" val="352560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A6CC8C2-1841-41C7-9127-C03F072A4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764704"/>
            <a:ext cx="9108420" cy="609329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C1BA9A-0B32-42F7-B3FD-BEC0B7E2D85F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(words) </a:t>
            </a:r>
          </a:p>
        </p:txBody>
      </p:sp>
    </p:spTree>
    <p:extLst>
      <p:ext uri="{BB962C8B-B14F-4D97-AF65-F5344CB8AC3E}">
        <p14:creationId xmlns:p14="http://schemas.microsoft.com/office/powerpoint/2010/main" val="214586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5D38E1-2DEB-4FC5-9ECF-AD8DEEBD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" y="908720"/>
            <a:ext cx="9114043" cy="676875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B0767D-B726-4045-A33C-3AB692998EA4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(words 2) </a:t>
            </a:r>
          </a:p>
        </p:txBody>
      </p:sp>
    </p:spTree>
    <p:extLst>
      <p:ext uri="{BB962C8B-B14F-4D97-AF65-F5344CB8AC3E}">
        <p14:creationId xmlns:p14="http://schemas.microsoft.com/office/powerpoint/2010/main" val="341595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DF5F79-790D-481B-8678-30AA6C01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" y="836712"/>
            <a:ext cx="9141483" cy="60212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125B49-5886-4958-A112-E5891624FF0D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 1</a:t>
            </a:r>
          </a:p>
        </p:txBody>
      </p:sp>
    </p:spTree>
    <p:extLst>
      <p:ext uri="{BB962C8B-B14F-4D97-AF65-F5344CB8AC3E}">
        <p14:creationId xmlns:p14="http://schemas.microsoft.com/office/powerpoint/2010/main" val="78686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1988A0-060C-4870-846E-93C3437F571B}"/>
              </a:ext>
            </a:extLst>
          </p:cNvPr>
          <p:cNvSpPr txBox="1"/>
          <p:nvPr/>
        </p:nvSpPr>
        <p:spPr>
          <a:xfrm>
            <a:off x="0" y="-57900"/>
            <a:ext cx="928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GAME 2: MEMORY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AEB0C7-B5C8-45CC-8F7B-D31576BBA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06" y="1484783"/>
            <a:ext cx="5712153" cy="44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F64925A-D2B6-47DE-831A-CDBD334AE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1340"/>
            <a:ext cx="4664586" cy="2624531"/>
          </a:xfrm>
          <a:prstGeom prst="rect">
            <a:avLst/>
          </a:prstGeom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ED3085B2-5602-43F6-827A-3DCA397D2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71" y="980728"/>
            <a:ext cx="4383722" cy="5976664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117905A-DFA1-47F1-B8D2-2294950B7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4640966" cy="286838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E83DD8-8B02-43F5-87B7-EF9ECC7635EA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BOOKS </a:t>
            </a:r>
            <a:r>
              <a:rPr lang="it-IT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printable</a:t>
            </a:r>
            <a:r>
              <a:rPr lang="it-IT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online)</a:t>
            </a:r>
          </a:p>
        </p:txBody>
      </p:sp>
    </p:spTree>
    <p:extLst>
      <p:ext uri="{BB962C8B-B14F-4D97-AF65-F5344CB8AC3E}">
        <p14:creationId xmlns:p14="http://schemas.microsoft.com/office/powerpoint/2010/main" val="64722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88A81D1-ACDA-48DF-BE07-610E5BE64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600000"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4B53FB2-981F-4A7B-BFCF-1855192AD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26404" cy="59492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F4946E-6311-475B-8607-6CA347262E3A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LESSON PLAN</a:t>
            </a:r>
            <a:endParaRPr lang="it-IT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9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96C0C3-4613-4AAA-ACBB-1607551EF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63344E-4007-4406-9F14-1E69AE26AAAA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SONG (gesti)</a:t>
            </a:r>
            <a:endParaRPr lang="it-IT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31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4850DA-2C67-4F6A-9167-5D2027F2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" y="764704"/>
            <a:ext cx="9144000" cy="596572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1F76D6-FCCE-4224-A7EE-89BF6FA7ACCB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426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EBDA1D-6CC5-4003-A9C4-E263F5B6D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" y="908720"/>
            <a:ext cx="9144000" cy="57221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5EE4EC-1A15-4A88-98F1-8F5FD7195A75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Part 2 </a:t>
            </a:r>
          </a:p>
        </p:txBody>
      </p:sp>
    </p:spTree>
    <p:extLst>
      <p:ext uri="{BB962C8B-B14F-4D97-AF65-F5344CB8AC3E}">
        <p14:creationId xmlns:p14="http://schemas.microsoft.com/office/powerpoint/2010/main" val="104898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F31CF9-FFC5-4637-8E46-932FCEFC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83"/>
            <a:ext cx="9144000" cy="61971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05DE95-883E-4815-A7D9-56C7727C97E2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Readings </a:t>
            </a:r>
          </a:p>
        </p:txBody>
      </p:sp>
    </p:spTree>
    <p:extLst>
      <p:ext uri="{BB962C8B-B14F-4D97-AF65-F5344CB8AC3E}">
        <p14:creationId xmlns:p14="http://schemas.microsoft.com/office/powerpoint/2010/main" val="2612989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475FE7-3216-4195-BC04-726CC4015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908720"/>
            <a:ext cx="9121120" cy="583264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067080-8854-49FE-A872-FE6247D7F32D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consonants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5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F671DA4-63C4-4994-ADD7-AB4D8C07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4000" cy="58772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7B1DBCE-EF05-4F11-B8B9-F00FD242656A}"/>
              </a:ext>
            </a:extLst>
          </p:cNvPr>
          <p:cNvSpPr txBox="1"/>
          <p:nvPr/>
        </p:nvSpPr>
        <p:spPr>
          <a:xfrm>
            <a:off x="0" y="-15697"/>
            <a:ext cx="928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vowels</a:t>
            </a:r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8399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34B2E24-26CE-4126-801D-95D92D92C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328"/>
            <a:ext cx="9144000" cy="564089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FE3AD9-BE04-475B-B525-B8D9D9B452C3}"/>
              </a:ext>
            </a:extLst>
          </p:cNvPr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PAGINA WEB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    </a:t>
            </a:r>
            <a:r>
              <a:rPr lang="it-IT" sz="3200" dirty="0">
                <a:hlinkClick r:id="rId3"/>
              </a:rPr>
              <a:t>https://genkienglish.net/teaching/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88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8A27A2-0D7A-4900-833F-3C1032C8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072" y="0"/>
            <a:ext cx="9144000" cy="1038799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       CONTENUTI DEL SITO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347B4C-B130-43B7-A71B-39E025DE7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" y="2286874"/>
            <a:ext cx="1069514" cy="106951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594D49-53EC-4D1E-B38F-8BD9ADC9F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" y="1049351"/>
            <a:ext cx="1069515" cy="10695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DE7E3D-41D7-4818-B332-9B839BC23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5077"/>
            <a:ext cx="1140586" cy="11405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AA01F36-6CE2-495C-864A-A804EBF8B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" y="4686375"/>
            <a:ext cx="1069514" cy="10695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F8A43BB-CD14-40B1-8E51-AC6086B36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" y="5808649"/>
            <a:ext cx="1140586" cy="114058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D3457E7-FEAA-477C-AC5B-5D0FAD7EA645}"/>
              </a:ext>
            </a:extLst>
          </p:cNvPr>
          <p:cNvSpPr txBox="1"/>
          <p:nvPr/>
        </p:nvSpPr>
        <p:spPr>
          <a:xfrm>
            <a:off x="1328301" y="1269514"/>
            <a:ext cx="7636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7417"/>
                </a:solidFill>
                <a:latin typeface="Rancho"/>
              </a:rPr>
              <a:t>Curriculum &amp; Lessons Plans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The core of </a:t>
            </a:r>
            <a:r>
              <a:rPr lang="en-US" dirty="0" err="1">
                <a:solidFill>
                  <a:srgbClr val="404040"/>
                </a:solidFill>
                <a:latin typeface="Lato"/>
              </a:rPr>
              <a:t>Genki</a:t>
            </a:r>
            <a:r>
              <a:rPr lang="en-US" dirty="0">
                <a:solidFill>
                  <a:srgbClr val="404040"/>
                </a:solidFill>
                <a:latin typeface="Lato"/>
              </a:rPr>
              <a:t> English.  Over 120 lesson plans to get your kids 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speaking English with superhero confidence!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F3F15F0-656B-4240-A0C3-A4D73A822E8B}"/>
              </a:ext>
            </a:extLst>
          </p:cNvPr>
          <p:cNvSpPr txBox="1"/>
          <p:nvPr/>
        </p:nvSpPr>
        <p:spPr>
          <a:xfrm>
            <a:off x="1328301" y="2286874"/>
            <a:ext cx="742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7417"/>
                </a:solidFill>
                <a:latin typeface="Rancho"/>
              </a:rPr>
              <a:t>Songs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No more forgetting everything. With these songs the kids remember   what you teach!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E166B90-6C0C-44AB-9879-436356EF5C3A}"/>
              </a:ext>
            </a:extLst>
          </p:cNvPr>
          <p:cNvSpPr txBox="1"/>
          <p:nvPr/>
        </p:nvSpPr>
        <p:spPr>
          <a:xfrm>
            <a:off x="1328301" y="3455077"/>
            <a:ext cx="774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7417"/>
                </a:solidFill>
                <a:latin typeface="Rancho"/>
              </a:rPr>
              <a:t>Games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Get the kids speaking! A fun game with a purpose is the best way to learn. For each lesson there ESL games to teach any language. + Kindergarten     and Junior High games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5846375-4314-4E49-9201-FC8B71A26F20}"/>
              </a:ext>
            </a:extLst>
          </p:cNvPr>
          <p:cNvSpPr txBox="1"/>
          <p:nvPr/>
        </p:nvSpPr>
        <p:spPr>
          <a:xfrm>
            <a:off x="1328233" y="4609122"/>
            <a:ext cx="7420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7417"/>
                </a:solidFill>
                <a:latin typeface="Rancho"/>
              </a:rPr>
              <a:t>Phonics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Phonics sounds tricky, but it’s very simple. It’s the easiest way to teach 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reading. Try the talking phonics page. Plus online phonics games and  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phonics worksheets.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912E837-2D02-453B-9E00-D6C07D626750}"/>
              </a:ext>
            </a:extLst>
          </p:cNvPr>
          <p:cNvSpPr txBox="1"/>
          <p:nvPr/>
        </p:nvSpPr>
        <p:spPr>
          <a:xfrm>
            <a:off x="1219861" y="5808649"/>
            <a:ext cx="7744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7417"/>
                </a:solidFill>
                <a:latin typeface="Rancho"/>
              </a:rPr>
              <a:t> Picture Books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 Several of the lessons also have fun and funky original picture books with    </a:t>
            </a:r>
          </a:p>
          <a:p>
            <a:r>
              <a:rPr lang="en-US" dirty="0">
                <a:solidFill>
                  <a:srgbClr val="404040"/>
                </a:solidFill>
                <a:latin typeface="Lato"/>
              </a:rPr>
              <a:t> narrations and pdf downloads!</a:t>
            </a:r>
          </a:p>
        </p:txBody>
      </p:sp>
    </p:spTree>
    <p:extLst>
      <p:ext uri="{BB962C8B-B14F-4D97-AF65-F5344CB8AC3E}">
        <p14:creationId xmlns:p14="http://schemas.microsoft.com/office/powerpoint/2010/main" val="98012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7AE4DD5-2131-48F7-B3A9-D508C170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" y="764704"/>
            <a:ext cx="9144000" cy="60932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7D1836-C2FA-4791-A010-AE8BD4395258}"/>
              </a:ext>
            </a:extLst>
          </p:cNvPr>
          <p:cNvSpPr txBox="1"/>
          <p:nvPr/>
        </p:nvSpPr>
        <p:spPr>
          <a:xfrm>
            <a:off x="25754" y="0"/>
            <a:ext cx="9092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CONTENUTI DELLA PAGINA WEB</a:t>
            </a:r>
          </a:p>
        </p:txBody>
      </p:sp>
    </p:spTree>
    <p:extLst>
      <p:ext uri="{BB962C8B-B14F-4D97-AF65-F5344CB8AC3E}">
        <p14:creationId xmlns:p14="http://schemas.microsoft.com/office/powerpoint/2010/main" val="365127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EA1EC1E-215B-4D80-B6A2-AFAD7FF4F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9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395E01-0639-4A11-B878-FBDF5C9BD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532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C89CA1-5CAB-48F4-B60B-765B9104D872}"/>
              </a:ext>
            </a:extLst>
          </p:cNvPr>
          <p:cNvSpPr txBox="1"/>
          <p:nvPr/>
        </p:nvSpPr>
        <p:spPr>
          <a:xfrm>
            <a:off x="0" y="80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CURRICULUM AND LESSON PLANS</a:t>
            </a:r>
          </a:p>
          <a:p>
            <a:pPr algn="ctr"/>
            <a:r>
              <a:rPr lang="it-IT" sz="2800" dirty="0">
                <a:hlinkClick r:id="rId3"/>
              </a:rPr>
              <a:t>https://genkienglish.net/teaching/curriculum/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EF7ABD-16A4-4C65-9973-4198E57B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424936" cy="549624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A966D2-7EBC-49F5-A86F-1D2AEF0C9ECA}"/>
              </a:ext>
            </a:extLst>
          </p:cNvPr>
          <p:cNvSpPr txBox="1"/>
          <p:nvPr/>
        </p:nvSpPr>
        <p:spPr>
          <a:xfrm>
            <a:off x="0" y="80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CURRICULUM AND LESSON PLANS</a:t>
            </a:r>
          </a:p>
          <a:p>
            <a:pPr algn="ctr"/>
            <a:r>
              <a:rPr lang="it-IT" sz="3200" dirty="0">
                <a:hlinkClick r:id="rId3"/>
              </a:rPr>
              <a:t>https://genkienglish.net/teaching/curriculum/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331BBC-6578-4DB0-A48C-F1851D17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" y="1412777"/>
            <a:ext cx="9116111" cy="54171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A80EF-8DFB-4623-9E36-E392E7DF73D5}"/>
              </a:ext>
            </a:extLst>
          </p:cNvPr>
          <p:cNvSpPr txBox="1"/>
          <p:nvPr/>
        </p:nvSpPr>
        <p:spPr>
          <a:xfrm>
            <a:off x="0" y="116632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CURRICULUM AND LESSON PLANS</a:t>
            </a:r>
          </a:p>
          <a:p>
            <a:pPr algn="ctr"/>
            <a:r>
              <a:rPr lang="it-IT" dirty="0">
                <a:hlinkClick r:id="rId3"/>
              </a:rPr>
              <a:t>https://genkienglish.net/teaching/curriculum/level-1-adventure/genki-disco-warm-up-tpr-song/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1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BD598E9-C159-4D73-A891-FFE07BD8F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853543" cy="558924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6719AA5-3EBD-4149-957E-D34FC0EC01B2}"/>
              </a:ext>
            </a:extLst>
          </p:cNvPr>
          <p:cNvSpPr txBox="1"/>
          <p:nvPr/>
        </p:nvSpPr>
        <p:spPr>
          <a:xfrm>
            <a:off x="-1" y="0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EVALUATION WORKBOOKS</a:t>
            </a:r>
          </a:p>
          <a:p>
            <a:pPr algn="ctr"/>
            <a:r>
              <a:rPr lang="it-IT" sz="3200" dirty="0">
                <a:hlinkClick r:id="rId3"/>
              </a:rPr>
              <a:t>https://genkienglish.net/teaching/vip-printables/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75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39CB6F9-A78E-49B5-9514-8D4372AB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369891"/>
            <a:ext cx="5292080" cy="52775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911653-A012-4EC3-B967-5727E7BC2CD5}"/>
              </a:ext>
            </a:extLst>
          </p:cNvPr>
          <p:cNvSpPr txBox="1"/>
          <p:nvPr/>
        </p:nvSpPr>
        <p:spPr>
          <a:xfrm>
            <a:off x="323528" y="188640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EVALUATION WORKBOOKS</a:t>
            </a:r>
          </a:p>
          <a:p>
            <a:pPr algn="ctr"/>
            <a:r>
              <a:rPr lang="it-IT" sz="2800" dirty="0">
                <a:hlinkClick r:id="rId3"/>
              </a:rPr>
              <a:t>https://genkienglish.net/teaching/vip-printables/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01586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B0A4C94-707C-4AE6-8A9D-5849C4B32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77960"/>
            <a:ext cx="7668344" cy="54800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DAD871-B2B9-4151-8577-7B53F7F8D6CB}"/>
              </a:ext>
            </a:extLst>
          </p:cNvPr>
          <p:cNvSpPr txBox="1"/>
          <p:nvPr/>
        </p:nvSpPr>
        <p:spPr>
          <a:xfrm>
            <a:off x="1619672" y="11663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B0F0"/>
                </a:solidFill>
              </a:rPr>
              <a:t>GENKI DISCO WARM UP   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EVALUATION WORKBOOK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C7C9B-977D-4605-B592-812675C6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ESEMPIO DI LESSON PLAN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EA3673F-84CD-43EB-91E2-A393826064D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24136" y="1069514"/>
            <a:ext cx="7668344" cy="5527838"/>
          </a:xfrm>
        </p:spPr>
        <p:txBody>
          <a:bodyPr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MODALITA’ DI SVOLGIMENTO DEGLI INCONTRI:</a:t>
            </a:r>
          </a:p>
          <a:p>
            <a:pPr algn="ct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Up game: 3/5 minuti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Revisione del lessico acquisito nelle precedenti      lezioni attraverso piccoli giochi: 3/10 minuti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Introduzione del nuovo lessico con la pronuncia   madrelingua attraverso il software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Genki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English. Giochi didattici al computer, mini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 canzone del giorno:15/20 minuti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Pratica del nuovo lessico: giochi pratici per fissare le nozioni acquisite durante la lezione:15/20 minuti</a:t>
            </a:r>
          </a:p>
          <a:p>
            <a:pPr marL="342900" indent="-342900" algn="just"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Canzoni del saluto: 3/5 minuti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9864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543319">
            <a:off x="-1952931" y="3111982"/>
            <a:ext cx="131392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HAVE FUN!!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76672"/>
            <a:ext cx="426235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485188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AB7CB40-2085-441F-B2BD-CCF24B36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2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EB97E5E-E113-45C8-8E73-E6181E984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A067E2-B8C9-4EF0-A604-2766B572B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1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EDCFBE0-404A-4833-8753-04E10BEFE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1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sz="3200" dirty="0"/>
              <a:t>GENKI ENGLISH: quale </a:t>
            </a:r>
            <a:r>
              <a:rPr lang="en-US" altLang="ko-KR" sz="3200" dirty="0" err="1"/>
              <a:t>approccio</a:t>
            </a:r>
            <a:r>
              <a:rPr lang="en-US" altLang="ko-KR" sz="3200" dirty="0"/>
              <a:t> ?</a:t>
            </a:r>
            <a:endParaRPr lang="ko-KR" alt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79512" y="1340768"/>
            <a:ext cx="8496944" cy="532859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000" dirty="0"/>
              <a:t>"L'approccio di </a:t>
            </a:r>
            <a:r>
              <a:rPr lang="it-IT" sz="2000" dirty="0" err="1"/>
              <a:t>Genki</a:t>
            </a:r>
            <a:r>
              <a:rPr lang="it-IT" sz="2000" dirty="0"/>
              <a:t> English all'apprendimento dell'inglese si basa sul coinvolgimento di tutti i sensi degli studenti, facendo leva su diversi stili di apprendimento (teoria delle intelligenze multiple). I bambini sono      coinvolti a livello visivo da grafiche semplici ma efficaci, oralmente        attraverso l'uso della musica e l'introduzione di vocabolario graduato e a livello cinestetico attraverso i giochi e la gestualità. Dal momento che tutti gli esercizi di apprendimento sono creati come giochi, i bambini    hanno sin dall'inizio una forte motivazione all'apprendimento grazie al  desiderio di giocare". </a:t>
            </a:r>
          </a:p>
          <a:p>
            <a:pPr algn="just">
              <a:lnSpc>
                <a:spcPct val="150000"/>
              </a:lnSpc>
            </a:pPr>
            <a:r>
              <a:rPr lang="it-IT" sz="2000" b="1" dirty="0"/>
              <a:t>British </a:t>
            </a:r>
            <a:r>
              <a:rPr lang="it-IT" sz="2000" b="1" dirty="0" err="1"/>
              <a:t>Council</a:t>
            </a:r>
            <a:r>
              <a:rPr lang="it-IT" sz="2000" b="1" dirty="0"/>
              <a:t> </a:t>
            </a:r>
            <a:endParaRPr lang="it-IT" sz="2000" dirty="0"/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94520-C8D4-4751-89E3-6C5FB620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GENKI ENGLISH: finalità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10CA17-7014-4C90-8A90-7B38ACEAD8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0" y="1340768"/>
            <a:ext cx="9036496" cy="51845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sz="2000" b="1" i="1" dirty="0"/>
              <a:t>Finalità dell’utilizzo del software nella scuola primaria:</a:t>
            </a:r>
            <a:r>
              <a:rPr lang="it-IT" sz="2000" b="1" dirty="0"/>
              <a:t> </a:t>
            </a:r>
            <a:endParaRPr lang="it-IT" sz="2000" dirty="0"/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Far divertire i bambini per motivarli e quindi sviluppare interesse ed        atteggiamento positivo nei confronti della lingua;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Creare familiarità con i suoni, il flusso delle parole, il ritmo della lingua;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Ascoltare una pronuncia madrelingua;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Memorizzare gruppi di parole ed espressioni semplici ma efficaci dal        punto di vista comunicativo, che facciano da fondamenta per un             apprendimento futuro più articolato ed organico;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Utilizzare la L2 come strumento per contribuire alla promozione dello       sviluppo e dell’identità di ogni bambino. </a:t>
            </a:r>
          </a:p>
          <a:p>
            <a:pPr>
              <a:lnSpc>
                <a:spcPct val="150000"/>
              </a:lnSpc>
            </a:pPr>
            <a:r>
              <a:rPr lang="it-IT" sz="2000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79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592</Words>
  <Application>Microsoft Office PowerPoint</Application>
  <PresentationFormat>Presentazione su schermo (4:3)</PresentationFormat>
  <Paragraphs>88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4" baseType="lpstr">
      <vt:lpstr>맑은 고딕</vt:lpstr>
      <vt:lpstr>Arial</vt:lpstr>
      <vt:lpstr>Calibri</vt:lpstr>
      <vt:lpstr>Lato</vt:lpstr>
      <vt:lpstr>Rancho</vt:lpstr>
      <vt:lpstr>Office Theme</vt:lpstr>
      <vt:lpstr>Custom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GENKI ENGLISH: quale approccio ?</vt:lpstr>
      <vt:lpstr>GENKI ENGLISH: finalità</vt:lpstr>
      <vt:lpstr>OBIETTIVI DI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CONTENUTI DEL SITO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ESEMPIO DI LESSON PLAN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</dc:creator>
  <cp:lastModifiedBy>Elisa</cp:lastModifiedBy>
  <cp:revision>13</cp:revision>
  <dcterms:created xsi:type="dcterms:W3CDTF">2019-04-01T20:09:46Z</dcterms:created>
  <dcterms:modified xsi:type="dcterms:W3CDTF">2019-04-02T20:48:27Z</dcterms:modified>
</cp:coreProperties>
</file>