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57" r:id="rId5"/>
    <p:sldId id="261" r:id="rId6"/>
    <p:sldId id="264" r:id="rId7"/>
    <p:sldId id="263" r:id="rId8"/>
    <p:sldId id="262"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0"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03T19:01:14.150" idx="1">
    <p:pos x="5509" y="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5/6/2019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imple.wikipedia.org/wiki/Age_of_the_Earth"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ducksters.com/science/atmosphere.php"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ouruniverseforkids.com/earth/"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t="-41000" b="-41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E25A9C-2DC0-433E-9A87-9BC5842C3F5C}"/>
              </a:ext>
            </a:extLst>
          </p:cNvPr>
          <p:cNvSpPr>
            <a:spLocks noGrp="1"/>
          </p:cNvSpPr>
          <p:nvPr>
            <p:ph type="ctrTitle"/>
          </p:nvPr>
        </p:nvSpPr>
        <p:spPr>
          <a:xfrm>
            <a:off x="1946031" y="733531"/>
            <a:ext cx="9558581" cy="3264038"/>
          </a:xfrm>
        </p:spPr>
        <p:txBody>
          <a:bodyPr>
            <a:normAutofit/>
          </a:bodyPr>
          <a:lstStyle/>
          <a:p>
            <a:pPr algn="ctr"/>
            <a:r>
              <a:rPr lang="it-IT" dirty="0">
                <a:latin typeface="Arial Rounded MT Bold" panose="020F0704030504030204" pitchFamily="34" charset="0"/>
              </a:rPr>
              <a:t>CLIL III </a:t>
            </a:r>
            <a:r>
              <a:rPr lang="it-IT" dirty="0" err="1">
                <a:latin typeface="Arial Rounded MT Bold" panose="020F0704030504030204" pitchFamily="34" charset="0"/>
              </a:rPr>
              <a:t>Lesson</a:t>
            </a:r>
            <a:r>
              <a:rPr lang="it-IT" dirty="0">
                <a:latin typeface="Arial Rounded MT Bold" panose="020F0704030504030204" pitchFamily="34" charset="0"/>
              </a:rPr>
              <a:t>:</a:t>
            </a:r>
            <a:br>
              <a:rPr lang="it-IT" dirty="0">
                <a:latin typeface="Arial Rounded MT Bold" panose="020F0704030504030204" pitchFamily="34" charset="0"/>
              </a:rPr>
            </a:br>
            <a:br>
              <a:rPr lang="it-IT" dirty="0">
                <a:latin typeface="Arial Rounded MT Bold" panose="020F0704030504030204" pitchFamily="34" charset="0"/>
              </a:rPr>
            </a:br>
            <a:r>
              <a:rPr lang="it-IT" b="1" dirty="0" err="1">
                <a:latin typeface="Arial Rounded MT Bold" panose="020F0704030504030204" pitchFamily="34" charset="0"/>
              </a:rPr>
              <a:t>Exploring</a:t>
            </a:r>
            <a:r>
              <a:rPr lang="it-IT" b="1" dirty="0">
                <a:latin typeface="Arial Rounded MT Bold" panose="020F0704030504030204" pitchFamily="34" charset="0"/>
              </a:rPr>
              <a:t> the Solar System</a:t>
            </a:r>
            <a:endParaRPr lang="it-IT" dirty="0">
              <a:latin typeface="Arial Rounded MT Bold" panose="020F0704030504030204" pitchFamily="34" charset="0"/>
            </a:endParaRPr>
          </a:p>
        </p:txBody>
      </p:sp>
      <p:sp>
        <p:nvSpPr>
          <p:cNvPr id="3" name="Sottotitolo 2">
            <a:extLst>
              <a:ext uri="{FF2B5EF4-FFF2-40B4-BE49-F238E27FC236}">
                <a16:creationId xmlns:a16="http://schemas.microsoft.com/office/drawing/2014/main" id="{E50DE180-15B0-4730-B387-07BDA2284468}"/>
              </a:ext>
            </a:extLst>
          </p:cNvPr>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193662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A20FEC3-0462-4BD8-8C2E-598F8275A55A}"/>
              </a:ext>
            </a:extLst>
          </p:cNvPr>
          <p:cNvSpPr/>
          <p:nvPr/>
        </p:nvSpPr>
        <p:spPr>
          <a:xfrm>
            <a:off x="3345873" y="3092871"/>
            <a:ext cx="8179585" cy="2585323"/>
          </a:xfrm>
          <a:prstGeom prst="rect">
            <a:avLst/>
          </a:prstGeom>
        </p:spPr>
        <p:txBody>
          <a:bodyPr wrap="square">
            <a:spAutoFit/>
          </a:bodyPr>
          <a:lstStyle/>
          <a:p>
            <a:r>
              <a:rPr lang="en-US" dirty="0">
                <a:solidFill>
                  <a:srgbClr val="000000"/>
                </a:solidFill>
                <a:latin typeface="Times New Roman" panose="02020603050405020304" pitchFamily="18" charset="0"/>
              </a:rPr>
              <a:t>Our ___________________________________ consists of the sun, eight ____________________________ and a dwarf planet (and their moons), an ____________________________ belt, and many comets and meteors. The Sun is the ____________________________ of our Solar System. </a:t>
            </a:r>
          </a:p>
          <a:p>
            <a:r>
              <a:rPr lang="en-US" dirty="0">
                <a:solidFill>
                  <a:srgbClr val="000000"/>
                </a:solidFill>
                <a:latin typeface="Times New Roman" panose="02020603050405020304" pitchFamily="18" charset="0"/>
              </a:rPr>
              <a:t>The planets, their moons, the asteroids, comets, meteoroids and other rocks and gas all orbit the ____________________________. The planets that orbit the sun are (in order from the Sun): ____________________________, Venus, Earth, Mars, ____________________________ (the biggest planet in our Solar System), Saturn (with large, orbiting rings), Uranus, Neptune, and Pluto (a dwarf planet). </a:t>
            </a:r>
          </a:p>
        </p:txBody>
      </p:sp>
      <p:graphicFrame>
        <p:nvGraphicFramePr>
          <p:cNvPr id="4" name="Tabella 3">
            <a:extLst>
              <a:ext uri="{FF2B5EF4-FFF2-40B4-BE49-F238E27FC236}">
                <a16:creationId xmlns:a16="http://schemas.microsoft.com/office/drawing/2014/main" id="{DFC7BD18-EA6E-4179-8440-7A7CB51E6C46}"/>
              </a:ext>
            </a:extLst>
          </p:cNvPr>
          <p:cNvGraphicFramePr>
            <a:graphicFrameLocks noGrp="1"/>
          </p:cNvGraphicFramePr>
          <p:nvPr>
            <p:extLst>
              <p:ext uri="{D42A27DB-BD31-4B8C-83A1-F6EECF244321}">
                <p14:modId xmlns:p14="http://schemas.microsoft.com/office/powerpoint/2010/main" val="3205425063"/>
              </p:ext>
            </p:extLst>
          </p:nvPr>
        </p:nvGraphicFramePr>
        <p:xfrm>
          <a:off x="2410691" y="792830"/>
          <a:ext cx="8447811" cy="1939290"/>
        </p:xfrm>
        <a:graphic>
          <a:graphicData uri="http://schemas.openxmlformats.org/drawingml/2006/table">
            <a:tbl>
              <a:tblPr/>
              <a:tblGrid>
                <a:gridCol w="2815937">
                  <a:extLst>
                    <a:ext uri="{9D8B030D-6E8A-4147-A177-3AD203B41FA5}">
                      <a16:colId xmlns:a16="http://schemas.microsoft.com/office/drawing/2014/main" val="3306563526"/>
                    </a:ext>
                  </a:extLst>
                </a:gridCol>
                <a:gridCol w="2815937">
                  <a:extLst>
                    <a:ext uri="{9D8B030D-6E8A-4147-A177-3AD203B41FA5}">
                      <a16:colId xmlns:a16="http://schemas.microsoft.com/office/drawing/2014/main" val="4088566103"/>
                    </a:ext>
                  </a:extLst>
                </a:gridCol>
                <a:gridCol w="2815937">
                  <a:extLst>
                    <a:ext uri="{9D8B030D-6E8A-4147-A177-3AD203B41FA5}">
                      <a16:colId xmlns:a16="http://schemas.microsoft.com/office/drawing/2014/main" val="1914043736"/>
                    </a:ext>
                  </a:extLst>
                </a:gridCol>
              </a:tblGrid>
              <a:tr h="1267518">
                <a:tc>
                  <a:txBody>
                    <a:bodyPr/>
                    <a:lstStyle/>
                    <a:p>
                      <a:pPr algn="ctr"/>
                      <a:endParaRPr lang="en-US" b="1" dirty="0"/>
                    </a:p>
                    <a:p>
                      <a:pPr algn="ctr"/>
                      <a:endParaRPr lang="en-US" b="1" dirty="0"/>
                    </a:p>
                    <a:p>
                      <a:pPr algn="ctr"/>
                      <a:r>
                        <a:rPr lang="en-US" b="1" dirty="0"/>
                        <a:t>asteroid</a:t>
                      </a:r>
                      <a:br>
                        <a:rPr lang="en-US" b="1" dirty="0"/>
                      </a:br>
                      <a:r>
                        <a:rPr lang="en-US" b="1" dirty="0"/>
                        <a:t>gaseous</a:t>
                      </a:r>
                      <a:br>
                        <a:rPr lang="en-US" b="1" dirty="0"/>
                      </a:br>
                      <a:r>
                        <a:rPr lang="en-US" b="1" dirty="0"/>
                        <a:t>Mercury</a:t>
                      </a:r>
                      <a:br>
                        <a:rPr lang="en-US" b="1" dirty="0"/>
                      </a:br>
                      <a:r>
                        <a:rPr lang="en-US" b="1" dirty="0"/>
                        <a:t>rock</a:t>
                      </a:r>
                      <a:br>
                        <a:rPr lang="en-US" b="1" dirty="0"/>
                      </a:br>
                      <a:r>
                        <a:rPr lang="en-US" b="1" dirty="0"/>
                        <a:t>Sun</a:t>
                      </a:r>
                    </a:p>
                  </a:txBody>
                  <a:tcPr marL="9525" marR="9525" marT="9525" marB="9525" anchor="ctr">
                    <a:lnL>
                      <a:noFill/>
                    </a:lnL>
                    <a:lnR>
                      <a:noFill/>
                    </a:lnR>
                    <a:lnT>
                      <a:noFill/>
                    </a:lnT>
                    <a:lnB>
                      <a:noFill/>
                    </a:lnB>
                  </a:tcPr>
                </a:tc>
                <a:tc>
                  <a:txBody>
                    <a:bodyPr/>
                    <a:lstStyle/>
                    <a:p>
                      <a:pPr algn="ctr"/>
                      <a:r>
                        <a:rPr lang="it-IT" b="1" dirty="0">
                          <a:solidFill>
                            <a:srgbClr val="FF0000"/>
                          </a:solidFill>
                        </a:rPr>
                        <a:t>WORD BANK</a:t>
                      </a:r>
                    </a:p>
                    <a:p>
                      <a:pPr algn="ctr"/>
                      <a:endParaRPr lang="it-IT" b="1" dirty="0"/>
                    </a:p>
                    <a:p>
                      <a:pPr algn="ctr"/>
                      <a:r>
                        <a:rPr lang="it-IT" b="1" dirty="0" err="1"/>
                        <a:t>ecliptic</a:t>
                      </a:r>
                      <a:br>
                        <a:rPr lang="it-IT" b="1" dirty="0"/>
                      </a:br>
                      <a:r>
                        <a:rPr lang="it-IT" b="1" dirty="0"/>
                        <a:t>moons</a:t>
                      </a:r>
                      <a:br>
                        <a:rPr lang="it-IT" b="1" dirty="0"/>
                      </a:br>
                      <a:r>
                        <a:rPr lang="it-IT" b="1" dirty="0" err="1"/>
                        <a:t>planets</a:t>
                      </a:r>
                      <a:br>
                        <a:rPr lang="it-IT" b="1" dirty="0"/>
                      </a:br>
                      <a:r>
                        <a:rPr lang="it-IT" b="1" dirty="0"/>
                        <a:t>Jupiter</a:t>
                      </a:r>
                      <a:br>
                        <a:rPr lang="it-IT" b="1" dirty="0"/>
                      </a:br>
                      <a:r>
                        <a:rPr lang="it-IT" b="1" dirty="0"/>
                        <a:t>Mars</a:t>
                      </a:r>
                    </a:p>
                  </a:txBody>
                  <a:tcPr marL="9525" marR="9525" marT="9525" marB="9525" anchor="ctr">
                    <a:lnL>
                      <a:noFill/>
                    </a:lnL>
                    <a:lnR>
                      <a:noFill/>
                    </a:lnR>
                    <a:lnT>
                      <a:noFill/>
                    </a:lnT>
                    <a:lnB>
                      <a:noFill/>
                    </a:lnB>
                  </a:tcPr>
                </a:tc>
                <a:tc>
                  <a:txBody>
                    <a:bodyPr/>
                    <a:lstStyle/>
                    <a:p>
                      <a:pPr algn="ctr"/>
                      <a:endParaRPr lang="it-IT" dirty="0"/>
                    </a:p>
                    <a:p>
                      <a:pPr algn="ctr"/>
                      <a:r>
                        <a:rPr lang="it-IT" b="1" dirty="0"/>
                        <a:t>Earth</a:t>
                      </a:r>
                      <a:br>
                        <a:rPr lang="it-IT" b="1" dirty="0"/>
                      </a:br>
                      <a:r>
                        <a:rPr lang="it-IT" b="1" dirty="0"/>
                        <a:t>centre</a:t>
                      </a:r>
                      <a:br>
                        <a:rPr lang="it-IT" b="1" dirty="0"/>
                      </a:br>
                      <a:r>
                        <a:rPr lang="it-IT" b="1" dirty="0" err="1"/>
                        <a:t>inner</a:t>
                      </a:r>
                      <a:br>
                        <a:rPr lang="it-IT" b="1" dirty="0"/>
                      </a:br>
                      <a:r>
                        <a:rPr lang="it-IT" b="1" dirty="0"/>
                        <a:t>Solar System</a:t>
                      </a:r>
                      <a:br>
                        <a:rPr lang="it-IT" b="1" dirty="0"/>
                      </a:br>
                      <a:r>
                        <a:rPr lang="it-IT" b="1" dirty="0"/>
                        <a:t>Pluto</a:t>
                      </a:r>
                    </a:p>
                  </a:txBody>
                  <a:tcPr marL="9525" marR="9525" marT="9525" marB="9525" anchor="ctr">
                    <a:lnL>
                      <a:noFill/>
                    </a:lnL>
                    <a:lnR>
                      <a:noFill/>
                    </a:lnR>
                    <a:lnT>
                      <a:noFill/>
                    </a:lnT>
                    <a:lnB>
                      <a:noFill/>
                    </a:lnB>
                  </a:tcPr>
                </a:tc>
                <a:extLst>
                  <a:ext uri="{0D108BD9-81ED-4DB2-BD59-A6C34878D82A}">
                    <a16:rowId xmlns:a16="http://schemas.microsoft.com/office/drawing/2014/main" val="3506759940"/>
                  </a:ext>
                </a:extLst>
              </a:tr>
            </a:tbl>
          </a:graphicData>
        </a:graphic>
      </p:graphicFrame>
      <p:sp>
        <p:nvSpPr>
          <p:cNvPr id="5" name="Rectangle 1">
            <a:extLst>
              <a:ext uri="{FF2B5EF4-FFF2-40B4-BE49-F238E27FC236}">
                <a16:creationId xmlns:a16="http://schemas.microsoft.com/office/drawing/2014/main" id="{C55ABCC6-9B3F-4C54-A127-2A0D2526F82C}"/>
              </a:ext>
            </a:extLst>
          </p:cNvPr>
          <p:cNvSpPr>
            <a:spLocks noChangeArrowheads="1"/>
          </p:cNvSpPr>
          <p:nvPr/>
        </p:nvSpPr>
        <p:spPr bwMode="auto">
          <a:xfrm>
            <a:off x="9833639" y="3586052"/>
            <a:ext cx="494757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928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543D31A-CFCA-4D75-B946-2F01735C119B}"/>
              </a:ext>
            </a:extLst>
          </p:cNvPr>
          <p:cNvSpPr/>
          <p:nvPr/>
        </p:nvSpPr>
        <p:spPr>
          <a:xfrm>
            <a:off x="1909187" y="673239"/>
            <a:ext cx="6822831" cy="5078313"/>
          </a:xfrm>
          <a:prstGeom prst="rect">
            <a:avLst/>
          </a:prstGeom>
        </p:spPr>
        <p:txBody>
          <a:bodyPr wrap="square">
            <a:spAutoFit/>
          </a:bodyPr>
          <a:lstStyle/>
          <a:p>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A belt of asteroids (many minor planets made of rock and metal) orbits between ____________________________ and Jupiter. These objects all orbit the Sun in roughly circular orbits that lie in the same plane, called the ____________________________ (____________________________ is an exception to this; it has an elliptical orbit that is tilted over 17° from the ecliptic). </a:t>
            </a:r>
          </a:p>
          <a:p>
            <a:r>
              <a:rPr lang="en-US" dirty="0">
                <a:solidFill>
                  <a:srgbClr val="000000"/>
                </a:solidFill>
                <a:latin typeface="Times New Roman" panose="02020603050405020304" pitchFamily="18" charset="0"/>
              </a:rPr>
              <a:t>The ____________________________ planets (those planets that orbit close to the Sun) are quite different from the outer planets (those planets that orbit far from the Sun). The inner planets are Mercury, Venus, ____________________________, and Mars. They are relatively small, composed mostly of ____________________________, and have few or no moons. The outer planets are Jupiter, Saturn, Uranus, Neptune, and Pluto (a dwarf planet). They are mostly huge, mostly ____________________________, ringed, and have many ____________________________ (again, the exception is Pluto which is a small, rocky, dwarf planet with one large moon and two tiny moons). </a:t>
            </a:r>
          </a:p>
        </p:txBody>
      </p:sp>
      <p:sp>
        <p:nvSpPr>
          <p:cNvPr id="3" name="CasellaDiTesto 2">
            <a:extLst>
              <a:ext uri="{FF2B5EF4-FFF2-40B4-BE49-F238E27FC236}">
                <a16:creationId xmlns:a16="http://schemas.microsoft.com/office/drawing/2014/main" id="{E92C83DA-C768-4B40-9002-C5D3C0366676}"/>
              </a:ext>
            </a:extLst>
          </p:cNvPr>
          <p:cNvSpPr txBox="1"/>
          <p:nvPr/>
        </p:nvSpPr>
        <p:spPr>
          <a:xfrm>
            <a:off x="9495692" y="854110"/>
            <a:ext cx="2150348" cy="4985980"/>
          </a:xfrm>
          <a:prstGeom prst="rect">
            <a:avLst/>
          </a:prstGeom>
          <a:noFill/>
        </p:spPr>
        <p:txBody>
          <a:bodyPr wrap="square" rtlCol="0">
            <a:spAutoFit/>
          </a:bodyPr>
          <a:lstStyle/>
          <a:p>
            <a:r>
              <a:rPr lang="it-IT" dirty="0" err="1"/>
              <a:t>These</a:t>
            </a:r>
            <a:r>
              <a:rPr lang="it-IT" dirty="0"/>
              <a:t> activities can </a:t>
            </a:r>
            <a:r>
              <a:rPr lang="it-IT" dirty="0" err="1"/>
              <a:t>lead</a:t>
            </a:r>
            <a:r>
              <a:rPr lang="it-IT" dirty="0"/>
              <a:t> to </a:t>
            </a:r>
            <a:r>
              <a:rPr lang="it-IT" dirty="0" err="1"/>
              <a:t>others</a:t>
            </a:r>
            <a:r>
              <a:rPr lang="it-IT" dirty="0"/>
              <a:t>: </a:t>
            </a:r>
            <a:r>
              <a:rPr lang="it-IT" sz="2400" b="1" dirty="0" err="1">
                <a:solidFill>
                  <a:srgbClr val="FF0000"/>
                </a:solidFill>
              </a:rPr>
              <a:t>vocabulary</a:t>
            </a:r>
            <a:r>
              <a:rPr lang="it-IT" sz="2400" b="1" dirty="0">
                <a:solidFill>
                  <a:srgbClr val="FF0000"/>
                </a:solidFill>
              </a:rPr>
              <a:t> games, </a:t>
            </a:r>
            <a:r>
              <a:rPr lang="it-IT" sz="2400" b="1" dirty="0" err="1">
                <a:solidFill>
                  <a:srgbClr val="FF0000"/>
                </a:solidFill>
              </a:rPr>
              <a:t>relay</a:t>
            </a:r>
            <a:r>
              <a:rPr lang="it-IT" sz="2400" b="1" dirty="0">
                <a:solidFill>
                  <a:srgbClr val="FF0000"/>
                </a:solidFill>
              </a:rPr>
              <a:t> race with words or </a:t>
            </a:r>
            <a:r>
              <a:rPr lang="it-IT" sz="2400" b="1" dirty="0" err="1">
                <a:solidFill>
                  <a:srgbClr val="FF0000"/>
                </a:solidFill>
              </a:rPr>
              <a:t>verbs</a:t>
            </a:r>
            <a:r>
              <a:rPr lang="it-IT" sz="2400" b="1" dirty="0">
                <a:solidFill>
                  <a:srgbClr val="FF0000"/>
                </a:solidFill>
              </a:rPr>
              <a:t>, puzzles, </a:t>
            </a:r>
            <a:r>
              <a:rPr lang="it-IT" sz="2400" b="1" dirty="0" err="1">
                <a:solidFill>
                  <a:srgbClr val="FF0000"/>
                </a:solidFill>
              </a:rPr>
              <a:t>hangman</a:t>
            </a:r>
            <a:r>
              <a:rPr lang="it-IT" sz="2400" b="1" dirty="0">
                <a:solidFill>
                  <a:srgbClr val="FF0000"/>
                </a:solidFill>
              </a:rPr>
              <a:t> game, </a:t>
            </a:r>
            <a:r>
              <a:rPr lang="it-IT" sz="2400" b="1" dirty="0" err="1">
                <a:solidFill>
                  <a:srgbClr val="FF0000"/>
                </a:solidFill>
              </a:rPr>
              <a:t>chinese</a:t>
            </a:r>
            <a:r>
              <a:rPr lang="it-IT" sz="2400" b="1" dirty="0">
                <a:solidFill>
                  <a:srgbClr val="FF0000"/>
                </a:solidFill>
              </a:rPr>
              <a:t> </a:t>
            </a:r>
            <a:r>
              <a:rPr lang="it-IT" sz="2400" b="1" dirty="0" err="1">
                <a:solidFill>
                  <a:srgbClr val="FF0000"/>
                </a:solidFill>
              </a:rPr>
              <a:t>whispers</a:t>
            </a:r>
            <a:r>
              <a:rPr lang="it-IT" sz="2400" b="1" dirty="0">
                <a:solidFill>
                  <a:srgbClr val="FF0000"/>
                </a:solidFill>
              </a:rPr>
              <a:t> and so on..</a:t>
            </a:r>
          </a:p>
        </p:txBody>
      </p:sp>
    </p:spTree>
    <p:extLst>
      <p:ext uri="{BB962C8B-B14F-4D97-AF65-F5344CB8AC3E}">
        <p14:creationId xmlns:p14="http://schemas.microsoft.com/office/powerpoint/2010/main" val="3072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90E4E38-90A2-4A82-9C0D-7CD455AD0570}"/>
              </a:ext>
            </a:extLst>
          </p:cNvPr>
          <p:cNvSpPr txBox="1"/>
          <p:nvPr/>
        </p:nvSpPr>
        <p:spPr>
          <a:xfrm>
            <a:off x="2190541" y="813916"/>
            <a:ext cx="8701872" cy="1754326"/>
          </a:xfrm>
          <a:prstGeom prst="rect">
            <a:avLst/>
          </a:prstGeom>
          <a:noFill/>
        </p:spPr>
        <p:txBody>
          <a:bodyPr wrap="square" rtlCol="0">
            <a:spAutoFit/>
          </a:bodyPr>
          <a:lstStyle/>
          <a:p>
            <a:pPr algn="ctr"/>
            <a:r>
              <a:rPr lang="it-IT" sz="3600" b="1" dirty="0">
                <a:latin typeface="Arial Rounded MT Bold" panose="020F0704030504030204" pitchFamily="34" charset="0"/>
              </a:rPr>
              <a:t>WHERE WE LIVE </a:t>
            </a:r>
          </a:p>
          <a:p>
            <a:pPr algn="ctr"/>
            <a:r>
              <a:rPr lang="it-IT" sz="3600" b="1" dirty="0" err="1">
                <a:latin typeface="Arial Rounded MT Bold" panose="020F0704030504030204" pitchFamily="34" charset="0"/>
              </a:rPr>
              <a:t>What</a:t>
            </a:r>
            <a:r>
              <a:rPr lang="it-IT" sz="3600" b="1" dirty="0">
                <a:latin typeface="Arial Rounded MT Bold" panose="020F0704030504030204" pitchFamily="34" charset="0"/>
              </a:rPr>
              <a:t> do </a:t>
            </a:r>
            <a:r>
              <a:rPr lang="it-IT" sz="3600" b="1" dirty="0" err="1">
                <a:latin typeface="Arial Rounded MT Bold" panose="020F0704030504030204" pitchFamily="34" charset="0"/>
              </a:rPr>
              <a:t>you</a:t>
            </a:r>
            <a:r>
              <a:rPr lang="it-IT" sz="3600" b="1" dirty="0">
                <a:latin typeface="Arial Rounded MT Bold" panose="020F0704030504030204" pitchFamily="34" charset="0"/>
              </a:rPr>
              <a:t> know </a:t>
            </a:r>
            <a:r>
              <a:rPr lang="it-IT" sz="3600" b="1" dirty="0" err="1">
                <a:latin typeface="Arial Rounded MT Bold" panose="020F0704030504030204" pitchFamily="34" charset="0"/>
              </a:rPr>
              <a:t>about</a:t>
            </a:r>
            <a:r>
              <a:rPr lang="it-IT" sz="3600" b="1" dirty="0">
                <a:latin typeface="Arial Rounded MT Bold" panose="020F0704030504030204" pitchFamily="34" charset="0"/>
              </a:rPr>
              <a:t> </a:t>
            </a:r>
            <a:r>
              <a:rPr lang="it-IT" sz="3600" b="1" dirty="0" err="1">
                <a:latin typeface="Arial Rounded MT Bold" panose="020F0704030504030204" pitchFamily="34" charset="0"/>
              </a:rPr>
              <a:t>your</a:t>
            </a:r>
            <a:r>
              <a:rPr lang="it-IT" sz="3600" b="1" dirty="0">
                <a:latin typeface="Arial Rounded MT Bold" panose="020F0704030504030204" pitchFamily="34" charset="0"/>
              </a:rPr>
              <a:t> </a:t>
            </a:r>
            <a:r>
              <a:rPr lang="it-IT" sz="3600" b="1" dirty="0" err="1">
                <a:latin typeface="Arial Rounded MT Bold" panose="020F0704030504030204" pitchFamily="34" charset="0"/>
              </a:rPr>
              <a:t>own</a:t>
            </a:r>
            <a:r>
              <a:rPr lang="it-IT" sz="3600" b="1" dirty="0">
                <a:latin typeface="Arial Rounded MT Bold" panose="020F0704030504030204" pitchFamily="34" charset="0"/>
              </a:rPr>
              <a:t> </a:t>
            </a:r>
            <a:r>
              <a:rPr lang="it-IT" sz="3600" b="1" dirty="0" err="1">
                <a:latin typeface="Arial Rounded MT Bold" panose="020F0704030504030204" pitchFamily="34" charset="0"/>
              </a:rPr>
              <a:t>planet</a:t>
            </a:r>
            <a:r>
              <a:rPr lang="it-IT" sz="3600" b="1" dirty="0">
                <a:latin typeface="Arial Rounded MT Bold" panose="020F0704030504030204" pitchFamily="34" charset="0"/>
              </a:rPr>
              <a:t>?</a:t>
            </a:r>
          </a:p>
        </p:txBody>
      </p:sp>
      <p:sp>
        <p:nvSpPr>
          <p:cNvPr id="3" name="Rettangolo 2">
            <a:extLst>
              <a:ext uri="{FF2B5EF4-FFF2-40B4-BE49-F238E27FC236}">
                <a16:creationId xmlns:a16="http://schemas.microsoft.com/office/drawing/2014/main" id="{E23C8984-6972-4DA1-A1B0-0B089CB85DDB}"/>
              </a:ext>
            </a:extLst>
          </p:cNvPr>
          <p:cNvSpPr/>
          <p:nvPr/>
        </p:nvSpPr>
        <p:spPr>
          <a:xfrm>
            <a:off x="1879041" y="3181762"/>
            <a:ext cx="4893547" cy="2862322"/>
          </a:xfrm>
          <a:prstGeom prst="rect">
            <a:avLst/>
          </a:prstGeom>
        </p:spPr>
        <p:txBody>
          <a:bodyPr wrap="square">
            <a:spAutoFit/>
          </a:bodyPr>
          <a:lstStyle/>
          <a:p>
            <a:pPr>
              <a:buFont typeface="Arial" panose="020B0604020202020204" pitchFamily="34" charset="0"/>
              <a:buChar char="•"/>
            </a:pPr>
            <a:r>
              <a:rPr lang="en-US" b="1" dirty="0">
                <a:solidFill>
                  <a:srgbClr val="000000"/>
                </a:solidFill>
                <a:latin typeface="Arial" panose="020B0604020202020204" pitchFamily="34" charset="0"/>
              </a:rPr>
              <a:t>Moons:</a:t>
            </a:r>
            <a:r>
              <a:rPr lang="en-US" dirty="0">
                <a:solidFill>
                  <a:srgbClr val="000000"/>
                </a:solidFill>
                <a:latin typeface="Arial" panose="020B0604020202020204" pitchFamily="34" charset="0"/>
              </a:rPr>
              <a:t> 1</a:t>
            </a:r>
          </a:p>
          <a:p>
            <a:pPr>
              <a:buFont typeface="Arial" panose="020B0604020202020204" pitchFamily="34" charset="0"/>
              <a:buChar char="•"/>
            </a:pPr>
            <a:r>
              <a:rPr lang="en-US" b="1" dirty="0">
                <a:solidFill>
                  <a:srgbClr val="000000"/>
                </a:solidFill>
                <a:latin typeface="Arial" panose="020B0604020202020204" pitchFamily="34" charset="0"/>
              </a:rPr>
              <a:t>Mass:</a:t>
            </a:r>
            <a:r>
              <a:rPr lang="en-US" dirty="0">
                <a:solidFill>
                  <a:srgbClr val="000000"/>
                </a:solidFill>
                <a:latin typeface="Arial" panose="020B0604020202020204" pitchFamily="34" charset="0"/>
              </a:rPr>
              <a:t> 5.97 x 10^24 kg</a:t>
            </a:r>
          </a:p>
          <a:p>
            <a:pPr>
              <a:buFont typeface="Arial" panose="020B0604020202020204" pitchFamily="34" charset="0"/>
              <a:buChar char="•"/>
            </a:pPr>
            <a:r>
              <a:rPr lang="en-US" b="1" dirty="0">
                <a:solidFill>
                  <a:srgbClr val="000000"/>
                </a:solidFill>
                <a:latin typeface="Arial" panose="020B0604020202020204" pitchFamily="34" charset="0"/>
              </a:rPr>
              <a:t>Diameter:</a:t>
            </a:r>
            <a:r>
              <a:rPr lang="en-US" dirty="0">
                <a:solidFill>
                  <a:srgbClr val="000000"/>
                </a:solidFill>
                <a:latin typeface="Arial" panose="020B0604020202020204" pitchFamily="34" charset="0"/>
              </a:rPr>
              <a:t> 7926 miles</a:t>
            </a:r>
          </a:p>
          <a:p>
            <a:pPr>
              <a:buFont typeface="Arial" panose="020B0604020202020204" pitchFamily="34" charset="0"/>
              <a:buChar char="•"/>
            </a:pPr>
            <a:r>
              <a:rPr lang="en-US" b="1" dirty="0">
                <a:solidFill>
                  <a:srgbClr val="000000"/>
                </a:solidFill>
                <a:latin typeface="Arial" panose="020B0604020202020204" pitchFamily="34" charset="0"/>
              </a:rPr>
              <a:t>Year:</a:t>
            </a:r>
            <a:r>
              <a:rPr lang="en-US" dirty="0">
                <a:solidFill>
                  <a:srgbClr val="000000"/>
                </a:solidFill>
                <a:latin typeface="Arial" panose="020B0604020202020204" pitchFamily="34" charset="0"/>
              </a:rPr>
              <a:t> 365.3 Days</a:t>
            </a:r>
          </a:p>
          <a:p>
            <a:pPr>
              <a:buFont typeface="Arial" panose="020B0604020202020204" pitchFamily="34" charset="0"/>
              <a:buChar char="•"/>
            </a:pPr>
            <a:r>
              <a:rPr lang="en-US" b="1" dirty="0">
                <a:solidFill>
                  <a:srgbClr val="000000"/>
                </a:solidFill>
                <a:latin typeface="Arial" panose="020B0604020202020204" pitchFamily="34" charset="0"/>
              </a:rPr>
              <a:t>Day:</a:t>
            </a:r>
            <a:r>
              <a:rPr lang="en-US" dirty="0">
                <a:solidFill>
                  <a:srgbClr val="000000"/>
                </a:solidFill>
                <a:latin typeface="Arial" panose="020B0604020202020204" pitchFamily="34" charset="0"/>
              </a:rPr>
              <a:t> 23 hours and 56 minutes</a:t>
            </a:r>
          </a:p>
          <a:p>
            <a:pPr>
              <a:buFont typeface="Arial" panose="020B0604020202020204" pitchFamily="34" charset="0"/>
              <a:buChar char="•"/>
            </a:pPr>
            <a:r>
              <a:rPr lang="en-US" b="1" dirty="0">
                <a:solidFill>
                  <a:srgbClr val="000000"/>
                </a:solidFill>
                <a:latin typeface="Arial" panose="020B0604020202020204" pitchFamily="34" charset="0"/>
              </a:rPr>
              <a:t>Temperature:</a:t>
            </a:r>
            <a:r>
              <a:rPr lang="en-US" dirty="0">
                <a:solidFill>
                  <a:srgbClr val="000000"/>
                </a:solidFill>
                <a:latin typeface="Arial" panose="020B0604020202020204" pitchFamily="34" charset="0"/>
              </a:rPr>
              <a:t> -125 to +130 degrees F</a:t>
            </a:r>
          </a:p>
          <a:p>
            <a:pPr>
              <a:buFont typeface="Arial" panose="020B0604020202020204" pitchFamily="34" charset="0"/>
              <a:buChar char="•"/>
            </a:pPr>
            <a:r>
              <a:rPr lang="en-US" b="1" dirty="0">
                <a:solidFill>
                  <a:srgbClr val="000000"/>
                </a:solidFill>
                <a:latin typeface="Arial" panose="020B0604020202020204" pitchFamily="34" charset="0"/>
              </a:rPr>
              <a:t>Distance from the Sun:</a:t>
            </a:r>
            <a:r>
              <a:rPr lang="en-US" dirty="0">
                <a:solidFill>
                  <a:srgbClr val="000000"/>
                </a:solidFill>
                <a:latin typeface="Arial" panose="020B0604020202020204" pitchFamily="34" charset="0"/>
              </a:rPr>
              <a:t> 3rd planet from the sun, 93 million miles</a:t>
            </a:r>
          </a:p>
          <a:p>
            <a:pPr>
              <a:buFont typeface="Arial" panose="020B0604020202020204" pitchFamily="34" charset="0"/>
              <a:buChar char="•"/>
            </a:pPr>
            <a:r>
              <a:rPr lang="en-US" b="1" dirty="0">
                <a:solidFill>
                  <a:srgbClr val="000000"/>
                </a:solidFill>
                <a:latin typeface="Arial" panose="020B0604020202020204" pitchFamily="34" charset="0"/>
              </a:rPr>
              <a:t>Type of Planet:</a:t>
            </a:r>
            <a:r>
              <a:rPr lang="en-US" dirty="0">
                <a:solidFill>
                  <a:srgbClr val="000000"/>
                </a:solidFill>
                <a:latin typeface="Arial" panose="020B0604020202020204" pitchFamily="34" charset="0"/>
              </a:rPr>
              <a:t> Terrestrial </a:t>
            </a:r>
          </a:p>
          <a:p>
            <a:r>
              <a:rPr lang="en-US" dirty="0">
                <a:solidFill>
                  <a:srgbClr val="000000"/>
                </a:solidFill>
                <a:latin typeface="Arial" panose="020B0604020202020204" pitchFamily="34" charset="0"/>
              </a:rPr>
              <a:t>(has a hard rocky surface)</a:t>
            </a:r>
            <a:endParaRPr lang="en-US" b="0" i="0" u="none" strike="noStrike" dirty="0">
              <a:solidFill>
                <a:srgbClr val="000000"/>
              </a:solidFill>
              <a:effectLst/>
              <a:latin typeface="Arial" panose="020B0604020202020204" pitchFamily="34" charset="0"/>
            </a:endParaRPr>
          </a:p>
        </p:txBody>
      </p:sp>
      <p:sp>
        <p:nvSpPr>
          <p:cNvPr id="4" name="CasellaDiTesto 3">
            <a:extLst>
              <a:ext uri="{FF2B5EF4-FFF2-40B4-BE49-F238E27FC236}">
                <a16:creationId xmlns:a16="http://schemas.microsoft.com/office/drawing/2014/main" id="{4CC0B381-8A7A-4538-8EE6-01CB05635120}"/>
              </a:ext>
            </a:extLst>
          </p:cNvPr>
          <p:cNvSpPr txBox="1"/>
          <p:nvPr/>
        </p:nvSpPr>
        <p:spPr>
          <a:xfrm>
            <a:off x="6320413" y="2652766"/>
            <a:ext cx="5697416" cy="3970318"/>
          </a:xfrm>
          <a:prstGeom prst="rect">
            <a:avLst/>
          </a:prstGeom>
          <a:noFill/>
        </p:spPr>
        <p:txBody>
          <a:bodyPr wrap="square" rtlCol="0">
            <a:spAutoFit/>
          </a:bodyPr>
          <a:lstStyle/>
          <a:p>
            <a:pPr algn="ctr"/>
            <a:r>
              <a:rPr lang="en-US" sz="2000" b="1" dirty="0">
                <a:solidFill>
                  <a:srgbClr val="00B0F0"/>
                </a:solidFill>
              </a:rPr>
              <a:t>Earth is Different </a:t>
            </a:r>
            <a:br>
              <a:rPr lang="en-US" dirty="0"/>
            </a:br>
            <a:br>
              <a:rPr lang="en-US" dirty="0"/>
            </a:br>
            <a:r>
              <a:rPr lang="en-US" dirty="0"/>
              <a:t>There are </a:t>
            </a:r>
            <a:r>
              <a:rPr lang="en-US" b="1" dirty="0"/>
              <a:t>many things that make Earth unique </a:t>
            </a:r>
            <a:r>
              <a:rPr lang="en-US" dirty="0"/>
              <a:t>among the Solar System's planets. First, Earth is the only planet that we know of that </a:t>
            </a:r>
            <a:r>
              <a:rPr lang="en-US" b="1" dirty="0"/>
              <a:t>contains life</a:t>
            </a:r>
            <a:r>
              <a:rPr lang="en-US" dirty="0"/>
              <a:t>. Not only does earth contain life, but it supports millions of different forms of life. Another difference is that the Earth is mostly covered with water. </a:t>
            </a:r>
            <a:r>
              <a:rPr lang="en-US" b="1" dirty="0"/>
              <a:t>Around 71% of the Earth is covered with salt water oceans</a:t>
            </a:r>
            <a:r>
              <a:rPr lang="en-US" dirty="0"/>
              <a:t>. Earth is the only planet that has water in liquid form on its surface. Also, the </a:t>
            </a:r>
            <a:r>
              <a:rPr lang="en-US" u="sng" dirty="0">
                <a:hlinkClick r:id="rId2"/>
              </a:rPr>
              <a:t>Earth's atmosphere</a:t>
            </a:r>
            <a:r>
              <a:rPr lang="en-US" dirty="0"/>
              <a:t> is made up of mostly nitrogen and oxygen while Venus' and Mars' atmospheres are made up mostly of carbon dioxide. </a:t>
            </a:r>
            <a:endParaRPr lang="it-IT" dirty="0"/>
          </a:p>
        </p:txBody>
      </p:sp>
    </p:spTree>
    <p:extLst>
      <p:ext uri="{BB962C8B-B14F-4D97-AF65-F5344CB8AC3E}">
        <p14:creationId xmlns:p14="http://schemas.microsoft.com/office/powerpoint/2010/main" val="216462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0A18AD5-F5A0-4EBD-9B0A-23FFE64AE1E0}"/>
              </a:ext>
            </a:extLst>
          </p:cNvPr>
          <p:cNvPicPr>
            <a:picLocks noChangeAspect="1"/>
          </p:cNvPicPr>
          <p:nvPr/>
        </p:nvPicPr>
        <p:blipFill>
          <a:blip r:embed="rId2"/>
          <a:stretch>
            <a:fillRect/>
          </a:stretch>
        </p:blipFill>
        <p:spPr>
          <a:xfrm>
            <a:off x="1614645" y="1228620"/>
            <a:ext cx="4762500" cy="4762500"/>
          </a:xfrm>
          <a:prstGeom prst="rect">
            <a:avLst/>
          </a:prstGeom>
        </p:spPr>
      </p:pic>
      <p:sp>
        <p:nvSpPr>
          <p:cNvPr id="4" name="CasellaDiTesto 3">
            <a:extLst>
              <a:ext uri="{FF2B5EF4-FFF2-40B4-BE49-F238E27FC236}">
                <a16:creationId xmlns:a16="http://schemas.microsoft.com/office/drawing/2014/main" id="{8A1167CB-DACB-4CFF-9755-204CCC50B64D}"/>
              </a:ext>
            </a:extLst>
          </p:cNvPr>
          <p:cNvSpPr txBox="1"/>
          <p:nvPr/>
        </p:nvSpPr>
        <p:spPr>
          <a:xfrm>
            <a:off x="7405635" y="411982"/>
            <a:ext cx="4160018" cy="2031325"/>
          </a:xfrm>
          <a:prstGeom prst="rect">
            <a:avLst/>
          </a:prstGeom>
          <a:noFill/>
        </p:spPr>
        <p:txBody>
          <a:bodyPr wrap="square" rtlCol="0">
            <a:spAutoFit/>
          </a:bodyPr>
          <a:lstStyle/>
          <a:p>
            <a:r>
              <a:rPr lang="it-IT" dirty="0" err="1"/>
              <a:t>Let</a:t>
            </a:r>
            <a:r>
              <a:rPr lang="it-IT" dirty="0"/>
              <a:t> the </a:t>
            </a:r>
            <a:r>
              <a:rPr lang="it-IT" dirty="0" err="1"/>
              <a:t>kids</a:t>
            </a:r>
            <a:r>
              <a:rPr lang="it-IT" dirty="0"/>
              <a:t> </a:t>
            </a:r>
            <a:r>
              <a:rPr lang="it-IT" dirty="0" err="1"/>
              <a:t>draw</a:t>
            </a:r>
            <a:r>
              <a:rPr lang="it-IT" dirty="0"/>
              <a:t> </a:t>
            </a:r>
            <a:r>
              <a:rPr lang="it-IT" dirty="0" err="1"/>
              <a:t>their</a:t>
            </a:r>
            <a:r>
              <a:rPr lang="it-IT" dirty="0"/>
              <a:t> </a:t>
            </a:r>
            <a:r>
              <a:rPr lang="it-IT" dirty="0" err="1"/>
              <a:t>own</a:t>
            </a:r>
            <a:r>
              <a:rPr lang="it-IT" dirty="0"/>
              <a:t> idea of Planet Earth.</a:t>
            </a:r>
          </a:p>
          <a:p>
            <a:r>
              <a:rPr lang="it-IT" dirty="0"/>
              <a:t>Introduce </a:t>
            </a:r>
            <a:r>
              <a:rPr lang="it-IT" dirty="0" err="1"/>
              <a:t>them</a:t>
            </a:r>
            <a:r>
              <a:rPr lang="it-IT" dirty="0"/>
              <a:t> to the idea of </a:t>
            </a:r>
            <a:r>
              <a:rPr lang="it-IT" b="1" dirty="0"/>
              <a:t>SHAPES,</a:t>
            </a:r>
            <a:r>
              <a:rPr lang="it-IT" dirty="0"/>
              <a:t> for </a:t>
            </a:r>
            <a:r>
              <a:rPr lang="it-IT" dirty="0" err="1"/>
              <a:t>example</a:t>
            </a:r>
            <a:r>
              <a:rPr lang="it-IT" dirty="0"/>
              <a:t>. </a:t>
            </a:r>
            <a:r>
              <a:rPr lang="it-IT" dirty="0" err="1"/>
              <a:t>Ask</a:t>
            </a:r>
            <a:r>
              <a:rPr lang="it-IT" dirty="0"/>
              <a:t> </a:t>
            </a:r>
            <a:r>
              <a:rPr lang="it-IT" dirty="0" err="1"/>
              <a:t>them</a:t>
            </a:r>
            <a:r>
              <a:rPr lang="it-IT" dirty="0"/>
              <a:t> to </a:t>
            </a:r>
            <a:r>
              <a:rPr lang="it-IT" dirty="0" err="1"/>
              <a:t>tell</a:t>
            </a:r>
            <a:r>
              <a:rPr lang="it-IT" dirty="0"/>
              <a:t> </a:t>
            </a:r>
            <a:r>
              <a:rPr lang="it-IT" dirty="0" err="1"/>
              <a:t>you</a:t>
            </a:r>
            <a:r>
              <a:rPr lang="it-IT" dirty="0"/>
              <a:t> </a:t>
            </a:r>
            <a:r>
              <a:rPr lang="it-IT" dirty="0" err="1"/>
              <a:t>at</a:t>
            </a:r>
            <a:r>
              <a:rPr lang="it-IT" dirty="0"/>
              <a:t> </a:t>
            </a:r>
            <a:r>
              <a:rPr lang="it-IT" dirty="0" err="1"/>
              <a:t>least</a:t>
            </a:r>
            <a:r>
              <a:rPr lang="it-IT" dirty="0"/>
              <a:t> one </a:t>
            </a:r>
            <a:r>
              <a:rPr lang="it-IT" dirty="0" err="1"/>
              <a:t>object</a:t>
            </a:r>
            <a:r>
              <a:rPr lang="it-IT" dirty="0"/>
              <a:t> </a:t>
            </a:r>
            <a:r>
              <a:rPr lang="it-IT" dirty="0" err="1"/>
              <a:t>they</a:t>
            </a:r>
            <a:r>
              <a:rPr lang="it-IT" dirty="0"/>
              <a:t> know </a:t>
            </a:r>
            <a:r>
              <a:rPr lang="it-IT" dirty="0" err="1"/>
              <a:t>that</a:t>
            </a:r>
            <a:r>
              <a:rPr lang="it-IT" dirty="0"/>
              <a:t> </a:t>
            </a:r>
            <a:r>
              <a:rPr lang="it-IT" dirty="0" err="1"/>
              <a:t>has</a:t>
            </a:r>
            <a:r>
              <a:rPr lang="it-IT" dirty="0"/>
              <a:t> </a:t>
            </a:r>
            <a:r>
              <a:rPr lang="it-IT" dirty="0" err="1"/>
              <a:t>those</a:t>
            </a:r>
            <a:r>
              <a:rPr lang="it-IT" dirty="0"/>
              <a:t> </a:t>
            </a:r>
            <a:r>
              <a:rPr lang="it-IT" dirty="0" err="1"/>
              <a:t>shapes</a:t>
            </a:r>
            <a:r>
              <a:rPr lang="it-IT" dirty="0"/>
              <a:t>.</a:t>
            </a:r>
          </a:p>
          <a:p>
            <a:endParaRPr lang="it-IT" b="1" dirty="0"/>
          </a:p>
        </p:txBody>
      </p:sp>
      <p:pic>
        <p:nvPicPr>
          <p:cNvPr id="6" name="Immagine 5">
            <a:extLst>
              <a:ext uri="{FF2B5EF4-FFF2-40B4-BE49-F238E27FC236}">
                <a16:creationId xmlns:a16="http://schemas.microsoft.com/office/drawing/2014/main" id="{3249E460-507D-4641-8776-CB4ABFEE7390}"/>
              </a:ext>
            </a:extLst>
          </p:cNvPr>
          <p:cNvPicPr>
            <a:picLocks noChangeAspect="1"/>
          </p:cNvPicPr>
          <p:nvPr/>
        </p:nvPicPr>
        <p:blipFill>
          <a:blip r:embed="rId3"/>
          <a:stretch>
            <a:fillRect/>
          </a:stretch>
        </p:blipFill>
        <p:spPr>
          <a:xfrm>
            <a:off x="7571717" y="2263234"/>
            <a:ext cx="4095937" cy="4029336"/>
          </a:xfrm>
          <a:prstGeom prst="rect">
            <a:avLst/>
          </a:prstGeom>
        </p:spPr>
      </p:pic>
    </p:spTree>
    <p:extLst>
      <p:ext uri="{BB962C8B-B14F-4D97-AF65-F5344CB8AC3E}">
        <p14:creationId xmlns:p14="http://schemas.microsoft.com/office/powerpoint/2010/main" val="653208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305FE58-1B37-47DA-877B-7CA63A71476C}"/>
              </a:ext>
            </a:extLst>
          </p:cNvPr>
          <p:cNvSpPr txBox="1"/>
          <p:nvPr/>
        </p:nvSpPr>
        <p:spPr>
          <a:xfrm>
            <a:off x="2813539" y="311499"/>
            <a:ext cx="5998866" cy="584775"/>
          </a:xfrm>
          <a:prstGeom prst="rect">
            <a:avLst/>
          </a:prstGeom>
          <a:noFill/>
        </p:spPr>
        <p:txBody>
          <a:bodyPr wrap="square" rtlCol="0">
            <a:spAutoFit/>
          </a:bodyPr>
          <a:lstStyle/>
          <a:p>
            <a:pPr algn="ctr"/>
            <a:r>
              <a:rPr lang="it-IT" sz="3200" b="1" dirty="0" err="1">
                <a:solidFill>
                  <a:srgbClr val="0070C0"/>
                </a:solidFill>
              </a:rPr>
              <a:t>Let</a:t>
            </a:r>
            <a:r>
              <a:rPr lang="it-IT" sz="3200" b="1" dirty="0">
                <a:solidFill>
                  <a:srgbClr val="0070C0"/>
                </a:solidFill>
              </a:rPr>
              <a:t> the </a:t>
            </a:r>
            <a:r>
              <a:rPr lang="it-IT" sz="3200" b="1" dirty="0" err="1">
                <a:solidFill>
                  <a:srgbClr val="0070C0"/>
                </a:solidFill>
              </a:rPr>
              <a:t>kids</a:t>
            </a:r>
            <a:r>
              <a:rPr lang="it-IT" sz="3200" b="1" dirty="0">
                <a:solidFill>
                  <a:srgbClr val="0070C0"/>
                </a:solidFill>
              </a:rPr>
              <a:t> </a:t>
            </a:r>
            <a:r>
              <a:rPr lang="it-IT" sz="3200" b="1" dirty="0" err="1">
                <a:solidFill>
                  <a:srgbClr val="0070C0"/>
                </a:solidFill>
              </a:rPr>
              <a:t>enjoy</a:t>
            </a:r>
            <a:r>
              <a:rPr lang="it-IT" sz="3200" b="1" dirty="0">
                <a:solidFill>
                  <a:srgbClr val="0070C0"/>
                </a:solidFill>
              </a:rPr>
              <a:t> the </a:t>
            </a:r>
            <a:r>
              <a:rPr lang="it-IT" sz="3200" b="1" dirty="0" err="1">
                <a:solidFill>
                  <a:srgbClr val="0070C0"/>
                </a:solidFill>
              </a:rPr>
              <a:t>lesson</a:t>
            </a:r>
            <a:r>
              <a:rPr lang="it-IT" sz="3200" b="1" dirty="0">
                <a:solidFill>
                  <a:srgbClr val="0070C0"/>
                </a:solidFill>
              </a:rPr>
              <a:t>!</a:t>
            </a:r>
          </a:p>
        </p:txBody>
      </p:sp>
      <p:sp>
        <p:nvSpPr>
          <p:cNvPr id="3" name="Rettangolo 2">
            <a:extLst>
              <a:ext uri="{FF2B5EF4-FFF2-40B4-BE49-F238E27FC236}">
                <a16:creationId xmlns:a16="http://schemas.microsoft.com/office/drawing/2014/main" id="{4838B039-6BCF-45DC-B7E6-5CEA015EC7BF}"/>
              </a:ext>
            </a:extLst>
          </p:cNvPr>
          <p:cNvSpPr/>
          <p:nvPr/>
        </p:nvSpPr>
        <p:spPr>
          <a:xfrm>
            <a:off x="2311121" y="1490007"/>
            <a:ext cx="8782260" cy="5262979"/>
          </a:xfrm>
          <a:prstGeom prst="rect">
            <a:avLst/>
          </a:prstGeom>
        </p:spPr>
        <p:txBody>
          <a:bodyPr wrap="square">
            <a:spAutoFit/>
          </a:bodyPr>
          <a:lstStyle/>
          <a:p>
            <a:pPr algn="ctr"/>
            <a:r>
              <a:rPr lang="en-US" sz="2400" b="1" i="1" dirty="0">
                <a:solidFill>
                  <a:srgbClr val="00B0F0"/>
                </a:solidFill>
              </a:rPr>
              <a:t>Fun Facts about Planet Earth</a:t>
            </a:r>
            <a:r>
              <a:rPr lang="en-US" sz="2400" i="1" dirty="0">
                <a:solidFill>
                  <a:srgbClr val="00B0F0"/>
                </a:solidFill>
              </a:rPr>
              <a:t> </a:t>
            </a:r>
          </a:p>
          <a:p>
            <a:pPr algn="ctr">
              <a:buFont typeface="Arial" panose="020B0604020202020204" pitchFamily="34" charset="0"/>
              <a:buChar char="•"/>
            </a:pPr>
            <a:endParaRPr lang="en-US" sz="2400" dirty="0">
              <a:solidFill>
                <a:srgbClr val="000000"/>
              </a:solidFill>
              <a:latin typeface="Arial" panose="020B0604020202020204" pitchFamily="34" charset="0"/>
            </a:endParaRPr>
          </a:p>
          <a:p>
            <a:pPr>
              <a:buFont typeface="Arial" panose="020B0604020202020204" pitchFamily="34" charset="0"/>
              <a:buChar char="•"/>
            </a:pPr>
            <a:r>
              <a:rPr lang="en-US" dirty="0">
                <a:solidFill>
                  <a:srgbClr val="000000"/>
                </a:solidFill>
                <a:latin typeface="Arial" panose="020B0604020202020204" pitchFamily="34" charset="0"/>
              </a:rPr>
              <a:t>You may think that the earth is a perfect circle, but it is actually an oblate spheroid. This is because the middle of the Earth or the equator bulges out slightly due to the spin of the Earth.</a:t>
            </a:r>
          </a:p>
          <a:p>
            <a:pPr>
              <a:buFont typeface="Arial" panose="020B0604020202020204" pitchFamily="34" charset="0"/>
              <a:buChar char="•"/>
            </a:pPr>
            <a:endParaRPr lang="en-US" dirty="0">
              <a:solidFill>
                <a:srgbClr val="000000"/>
              </a:solidFill>
              <a:latin typeface="Arial" panose="020B0604020202020204" pitchFamily="34" charset="0"/>
            </a:endParaRPr>
          </a:p>
          <a:p>
            <a:pPr>
              <a:buFont typeface="Arial" panose="020B0604020202020204" pitchFamily="34" charset="0"/>
              <a:buChar char="•"/>
            </a:pPr>
            <a:r>
              <a:rPr lang="en-US" dirty="0">
                <a:solidFill>
                  <a:srgbClr val="000000"/>
                </a:solidFill>
                <a:latin typeface="Arial" panose="020B0604020202020204" pitchFamily="34" charset="0"/>
              </a:rPr>
              <a:t>The inner core of the Earth is hotter than the surface of the Sun.</a:t>
            </a:r>
          </a:p>
          <a:p>
            <a:endParaRPr lang="en-US" dirty="0">
              <a:solidFill>
                <a:srgbClr val="000000"/>
              </a:solidFill>
              <a:latin typeface="Arial" panose="020B0604020202020204" pitchFamily="34" charset="0"/>
            </a:endParaRPr>
          </a:p>
          <a:p>
            <a:pPr>
              <a:buFont typeface="Arial" panose="020B0604020202020204" pitchFamily="34" charset="0"/>
              <a:buChar char="•"/>
            </a:pPr>
            <a:r>
              <a:rPr lang="en-US" dirty="0">
                <a:solidFill>
                  <a:srgbClr val="000000"/>
                </a:solidFill>
                <a:latin typeface="Arial" panose="020B0604020202020204" pitchFamily="34" charset="0"/>
              </a:rPr>
              <a:t>It is the fifth largest of the eight planets.</a:t>
            </a:r>
          </a:p>
          <a:p>
            <a:pPr>
              <a:buFont typeface="Arial" panose="020B0604020202020204" pitchFamily="34" charset="0"/>
              <a:buChar char="•"/>
            </a:pPr>
            <a:endParaRPr lang="en-US" dirty="0">
              <a:solidFill>
                <a:srgbClr val="000000"/>
              </a:solidFill>
              <a:latin typeface="Arial" panose="020B0604020202020204" pitchFamily="34" charset="0"/>
            </a:endParaRPr>
          </a:p>
          <a:p>
            <a:pPr>
              <a:buFont typeface="Arial" panose="020B0604020202020204" pitchFamily="34" charset="0"/>
              <a:buChar char="•"/>
            </a:pPr>
            <a:r>
              <a:rPr lang="en-US" dirty="0">
                <a:solidFill>
                  <a:srgbClr val="000000"/>
                </a:solidFill>
                <a:latin typeface="Arial" panose="020B0604020202020204" pitchFamily="34" charset="0"/>
              </a:rPr>
              <a:t>Small earthquakes are happening somewhere on the Earth all the time.</a:t>
            </a:r>
          </a:p>
          <a:p>
            <a:pPr>
              <a:buFont typeface="Arial" panose="020B0604020202020204" pitchFamily="34" charset="0"/>
              <a:buChar char="•"/>
            </a:pPr>
            <a:endParaRPr lang="en-US" dirty="0">
              <a:solidFill>
                <a:srgbClr val="000000"/>
              </a:solidFill>
              <a:latin typeface="Arial" panose="020B0604020202020204" pitchFamily="34" charset="0"/>
            </a:endParaRPr>
          </a:p>
          <a:p>
            <a:pPr>
              <a:buFont typeface="Arial" panose="020B0604020202020204" pitchFamily="34" charset="0"/>
              <a:buChar char="•"/>
            </a:pPr>
            <a:r>
              <a:rPr lang="en-US" dirty="0">
                <a:solidFill>
                  <a:srgbClr val="000000"/>
                </a:solidFill>
                <a:latin typeface="Arial" panose="020B0604020202020204" pitchFamily="34" charset="0"/>
              </a:rPr>
              <a:t>The Earth orbits the Sun at a speed of 67,000 miles per hour.</a:t>
            </a:r>
          </a:p>
          <a:p>
            <a:pPr>
              <a:buFont typeface="Arial" panose="020B0604020202020204" pitchFamily="34" charset="0"/>
              <a:buChar char="•"/>
            </a:pPr>
            <a:endParaRPr lang="en-US" b="0" i="0" u="none" strike="noStrike" dirty="0">
              <a:solidFill>
                <a:srgbClr val="000000"/>
              </a:solidFill>
              <a:effectLst/>
              <a:latin typeface="Arial" panose="020B0604020202020204" pitchFamily="34" charset="0"/>
            </a:endParaRPr>
          </a:p>
          <a:p>
            <a:pPr>
              <a:buFont typeface="Arial" panose="020B0604020202020204" pitchFamily="34" charset="0"/>
              <a:buChar char="•"/>
            </a:pPr>
            <a:endParaRPr lang="en-US" dirty="0">
              <a:solidFill>
                <a:srgbClr val="000000"/>
              </a:solidFill>
              <a:latin typeface="Arial" panose="020B0604020202020204" pitchFamily="34" charset="0"/>
            </a:endParaRPr>
          </a:p>
          <a:p>
            <a:pPr algn="r">
              <a:buFont typeface="Arial" panose="020B0604020202020204" pitchFamily="34" charset="0"/>
              <a:buChar char="•"/>
            </a:pPr>
            <a:endParaRPr lang="en-US" b="1" i="1" u="sng" strike="noStrike" dirty="0">
              <a:solidFill>
                <a:srgbClr val="99CCFF"/>
              </a:solidFill>
              <a:latin typeface="Arial" panose="020B0604020202020204" pitchFamily="34" charset="0"/>
            </a:endParaRPr>
          </a:p>
          <a:p>
            <a:pPr algn="r"/>
            <a:r>
              <a:rPr lang="en-US" b="1" i="1" u="sng" dirty="0">
                <a:solidFill>
                  <a:srgbClr val="99CCFF"/>
                </a:solidFill>
                <a:latin typeface="Arial" panose="020B0604020202020204" pitchFamily="34" charset="0"/>
              </a:rPr>
              <a:t>For the little ones there is a nice song on the Earth: https://www.youtube.com/watch?v=gKdxPw9HDUs&amp;feature=youtu.be</a:t>
            </a:r>
            <a:endParaRPr lang="en-US" b="1" i="1" u="sng" strike="noStrike" dirty="0">
              <a:solidFill>
                <a:srgbClr val="99CCFF"/>
              </a:solidFill>
              <a:latin typeface="Arial" panose="020B0604020202020204" pitchFamily="34" charset="0"/>
            </a:endParaRPr>
          </a:p>
        </p:txBody>
      </p:sp>
    </p:spTree>
    <p:extLst>
      <p:ext uri="{BB962C8B-B14F-4D97-AF65-F5344CB8AC3E}">
        <p14:creationId xmlns:p14="http://schemas.microsoft.com/office/powerpoint/2010/main" val="2075236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56A96FB-9350-4436-A8E3-BA748588E3B7}"/>
              </a:ext>
            </a:extLst>
          </p:cNvPr>
          <p:cNvSpPr txBox="1"/>
          <p:nvPr/>
        </p:nvSpPr>
        <p:spPr>
          <a:xfrm>
            <a:off x="3044650" y="291403"/>
            <a:ext cx="6672106" cy="1569660"/>
          </a:xfrm>
          <a:prstGeom prst="rect">
            <a:avLst/>
          </a:prstGeom>
          <a:noFill/>
        </p:spPr>
        <p:txBody>
          <a:bodyPr wrap="square" rtlCol="0">
            <a:spAutoFit/>
          </a:bodyPr>
          <a:lstStyle/>
          <a:p>
            <a:pPr algn="ctr"/>
            <a:r>
              <a:rPr lang="it-IT" sz="2400" b="1" dirty="0" err="1">
                <a:latin typeface="Arial Rounded MT Bold" panose="020F0704030504030204" pitchFamily="34" charset="0"/>
              </a:rPr>
              <a:t>Remember</a:t>
            </a:r>
            <a:r>
              <a:rPr lang="it-IT" sz="2400" b="1" dirty="0">
                <a:latin typeface="Arial Rounded MT Bold" panose="020F0704030504030204" pitchFamily="34" charset="0"/>
              </a:rPr>
              <a:t> </a:t>
            </a:r>
            <a:r>
              <a:rPr lang="it-IT" sz="2400" b="1" dirty="0" err="1">
                <a:latin typeface="Arial Rounded MT Bold" panose="020F0704030504030204" pitchFamily="34" charset="0"/>
              </a:rPr>
              <a:t>that</a:t>
            </a:r>
            <a:r>
              <a:rPr lang="it-IT" sz="2400" b="1" dirty="0">
                <a:latin typeface="Arial Rounded MT Bold" panose="020F0704030504030204" pitchFamily="34" charset="0"/>
              </a:rPr>
              <a:t> </a:t>
            </a:r>
            <a:r>
              <a:rPr lang="it-IT" sz="2400" b="1" dirty="0" err="1">
                <a:latin typeface="Arial Rounded MT Bold" panose="020F0704030504030204" pitchFamily="34" charset="0"/>
              </a:rPr>
              <a:t>you</a:t>
            </a:r>
            <a:r>
              <a:rPr lang="it-IT" sz="2400" b="1" dirty="0">
                <a:latin typeface="Arial Rounded MT Bold" panose="020F0704030504030204" pitchFamily="34" charset="0"/>
              </a:rPr>
              <a:t> ALWAYS </a:t>
            </a:r>
            <a:r>
              <a:rPr lang="it-IT" sz="2400" b="1" dirty="0" err="1">
                <a:latin typeface="Arial Rounded MT Bold" panose="020F0704030504030204" pitchFamily="34" charset="0"/>
              </a:rPr>
              <a:t>need</a:t>
            </a:r>
            <a:r>
              <a:rPr lang="it-IT" sz="2400" b="1" dirty="0">
                <a:latin typeface="Arial Rounded MT Bold" panose="020F0704030504030204" pitchFamily="34" charset="0"/>
              </a:rPr>
              <a:t> more </a:t>
            </a:r>
            <a:r>
              <a:rPr lang="it-IT" sz="2400" b="1" dirty="0" err="1">
                <a:latin typeface="Arial Rounded MT Bold" panose="020F0704030504030204" pitchFamily="34" charset="0"/>
              </a:rPr>
              <a:t>than</a:t>
            </a:r>
            <a:r>
              <a:rPr lang="it-IT" sz="2400" b="1" dirty="0">
                <a:latin typeface="Arial Rounded MT Bold" panose="020F0704030504030204" pitchFamily="34" charset="0"/>
              </a:rPr>
              <a:t> one plan!!!</a:t>
            </a:r>
          </a:p>
          <a:p>
            <a:pPr algn="ctr"/>
            <a:endParaRPr lang="it-IT" sz="2400" b="1" dirty="0">
              <a:latin typeface="Arial Rounded MT Bold" panose="020F0704030504030204" pitchFamily="34" charset="0"/>
            </a:endParaRPr>
          </a:p>
          <a:p>
            <a:pPr algn="ctr"/>
            <a:r>
              <a:rPr lang="it-IT" sz="2400" b="1" dirty="0">
                <a:latin typeface="Arial Rounded MT Bold" panose="020F0704030504030204" pitchFamily="34" charset="0"/>
              </a:rPr>
              <a:t>PLAN, PLAN AND PLAN</a:t>
            </a:r>
          </a:p>
        </p:txBody>
      </p:sp>
      <p:sp>
        <p:nvSpPr>
          <p:cNvPr id="3" name="CasellaDiTesto 2">
            <a:extLst>
              <a:ext uri="{FF2B5EF4-FFF2-40B4-BE49-F238E27FC236}">
                <a16:creationId xmlns:a16="http://schemas.microsoft.com/office/drawing/2014/main" id="{5146D25F-9772-4BE5-AC48-996506307ABF}"/>
              </a:ext>
            </a:extLst>
          </p:cNvPr>
          <p:cNvSpPr txBox="1"/>
          <p:nvPr/>
        </p:nvSpPr>
        <p:spPr>
          <a:xfrm>
            <a:off x="2914022" y="1939332"/>
            <a:ext cx="6440993" cy="2308324"/>
          </a:xfrm>
          <a:prstGeom prst="rect">
            <a:avLst/>
          </a:prstGeom>
          <a:noFill/>
        </p:spPr>
        <p:txBody>
          <a:bodyPr wrap="square" rtlCol="0">
            <a:spAutoFit/>
          </a:bodyPr>
          <a:lstStyle/>
          <a:p>
            <a:r>
              <a:rPr lang="it-IT" dirty="0">
                <a:hlinkClick r:id="rId2"/>
              </a:rPr>
              <a:t>https://www.ouruniverseforkids.com/earth/</a:t>
            </a:r>
            <a:endParaRPr lang="it-IT" dirty="0"/>
          </a:p>
          <a:p>
            <a:endParaRPr lang="it-IT" dirty="0"/>
          </a:p>
          <a:p>
            <a:r>
              <a:rPr lang="it-IT" dirty="0" err="1"/>
              <a:t>This</a:t>
            </a:r>
            <a:r>
              <a:rPr lang="it-IT" dirty="0"/>
              <a:t> </a:t>
            </a:r>
            <a:r>
              <a:rPr lang="it-IT" dirty="0" err="1"/>
              <a:t>is</a:t>
            </a:r>
            <a:r>
              <a:rPr lang="it-IT" dirty="0"/>
              <a:t> an </a:t>
            </a:r>
            <a:r>
              <a:rPr lang="it-IT" dirty="0" err="1"/>
              <a:t>amazing</a:t>
            </a:r>
            <a:r>
              <a:rPr lang="it-IT" dirty="0"/>
              <a:t> website </a:t>
            </a:r>
            <a:r>
              <a:rPr lang="it-IT" dirty="0" err="1"/>
              <a:t>that</a:t>
            </a:r>
            <a:r>
              <a:rPr lang="it-IT" dirty="0"/>
              <a:t> can help </a:t>
            </a:r>
            <a:r>
              <a:rPr lang="it-IT" dirty="0" err="1"/>
              <a:t>you</a:t>
            </a:r>
            <a:r>
              <a:rPr lang="it-IT" dirty="0"/>
              <a:t> to </a:t>
            </a:r>
            <a:r>
              <a:rPr lang="it-IT" dirty="0" err="1"/>
              <a:t>brainstorm</a:t>
            </a:r>
            <a:r>
              <a:rPr lang="it-IT" dirty="0"/>
              <a:t> activities and </a:t>
            </a:r>
            <a:r>
              <a:rPr lang="it-IT" dirty="0" err="1"/>
              <a:t>give</a:t>
            </a:r>
            <a:r>
              <a:rPr lang="it-IT" dirty="0"/>
              <a:t> </a:t>
            </a:r>
            <a:r>
              <a:rPr lang="it-IT" dirty="0" err="1"/>
              <a:t>you</a:t>
            </a:r>
            <a:r>
              <a:rPr lang="it-IT" dirty="0"/>
              <a:t> options (</a:t>
            </a:r>
            <a:r>
              <a:rPr lang="it-IT" dirty="0" err="1"/>
              <a:t>there</a:t>
            </a:r>
            <a:r>
              <a:rPr lang="it-IT" dirty="0"/>
              <a:t> are </a:t>
            </a:r>
            <a:r>
              <a:rPr lang="it-IT" dirty="0" err="1"/>
              <a:t>many</a:t>
            </a:r>
            <a:r>
              <a:rPr lang="it-IT" dirty="0"/>
              <a:t> </a:t>
            </a:r>
            <a:r>
              <a:rPr lang="it-IT" dirty="0" err="1"/>
              <a:t>different</a:t>
            </a:r>
            <a:r>
              <a:rPr lang="it-IT" dirty="0"/>
              <a:t> </a:t>
            </a:r>
            <a:r>
              <a:rPr lang="it-IT" dirty="0" err="1"/>
              <a:t>topics</a:t>
            </a:r>
            <a:r>
              <a:rPr lang="it-IT" dirty="0"/>
              <a:t> to </a:t>
            </a:r>
            <a:r>
              <a:rPr lang="it-IT" dirty="0" err="1"/>
              <a:t>choose</a:t>
            </a:r>
            <a:r>
              <a:rPr lang="it-IT" dirty="0"/>
              <a:t> from).</a:t>
            </a:r>
          </a:p>
          <a:p>
            <a:r>
              <a:rPr lang="it-IT" dirty="0"/>
              <a:t>I </a:t>
            </a:r>
            <a:r>
              <a:rPr lang="it-IT" dirty="0" err="1"/>
              <a:t>chose</a:t>
            </a:r>
            <a:r>
              <a:rPr lang="it-IT" dirty="0"/>
              <a:t> the Earth part </a:t>
            </a:r>
            <a:r>
              <a:rPr lang="it-IT" dirty="0" err="1"/>
              <a:t>but</a:t>
            </a:r>
            <a:r>
              <a:rPr lang="it-IT" dirty="0"/>
              <a:t> </a:t>
            </a:r>
            <a:r>
              <a:rPr lang="it-IT" dirty="0" err="1"/>
              <a:t>it</a:t>
            </a:r>
            <a:r>
              <a:rPr lang="it-IT" dirty="0"/>
              <a:t> can be VERY </a:t>
            </a:r>
            <a:r>
              <a:rPr lang="it-IT" dirty="0" err="1"/>
              <a:t>useful</a:t>
            </a:r>
            <a:r>
              <a:rPr lang="it-IT" dirty="0"/>
              <a:t> for </a:t>
            </a:r>
            <a:r>
              <a:rPr lang="it-IT" dirty="0" err="1"/>
              <a:t>various</a:t>
            </a:r>
            <a:r>
              <a:rPr lang="it-IT" dirty="0"/>
              <a:t> </a:t>
            </a:r>
            <a:r>
              <a:rPr lang="it-IT" dirty="0" err="1"/>
              <a:t>other</a:t>
            </a:r>
            <a:r>
              <a:rPr lang="it-IT" dirty="0"/>
              <a:t> </a:t>
            </a:r>
            <a:r>
              <a:rPr lang="it-IT" dirty="0" err="1"/>
              <a:t>topics</a:t>
            </a:r>
            <a:r>
              <a:rPr lang="it-IT" dirty="0"/>
              <a:t>. </a:t>
            </a:r>
            <a:r>
              <a:rPr lang="it-IT" dirty="0" err="1"/>
              <a:t>You</a:t>
            </a:r>
            <a:r>
              <a:rPr lang="it-IT" dirty="0"/>
              <a:t> just </a:t>
            </a:r>
            <a:r>
              <a:rPr lang="it-IT" dirty="0" err="1"/>
              <a:t>need</a:t>
            </a:r>
            <a:r>
              <a:rPr lang="it-IT" dirty="0"/>
              <a:t> to </a:t>
            </a:r>
            <a:r>
              <a:rPr lang="it-IT" dirty="0" err="1"/>
              <a:t>find</a:t>
            </a:r>
            <a:r>
              <a:rPr lang="it-IT" dirty="0"/>
              <a:t> the time and </a:t>
            </a:r>
            <a:r>
              <a:rPr lang="it-IT" dirty="0" err="1"/>
              <a:t>search</a:t>
            </a:r>
            <a:r>
              <a:rPr lang="it-IT" dirty="0"/>
              <a:t>.</a:t>
            </a:r>
          </a:p>
        </p:txBody>
      </p:sp>
      <p:sp>
        <p:nvSpPr>
          <p:cNvPr id="4" name="CasellaDiTesto 3">
            <a:extLst>
              <a:ext uri="{FF2B5EF4-FFF2-40B4-BE49-F238E27FC236}">
                <a16:creationId xmlns:a16="http://schemas.microsoft.com/office/drawing/2014/main" id="{050E4527-F9C3-48C3-B45B-D49092AFF769}"/>
              </a:ext>
            </a:extLst>
          </p:cNvPr>
          <p:cNvSpPr txBox="1"/>
          <p:nvPr/>
        </p:nvSpPr>
        <p:spPr>
          <a:xfrm>
            <a:off x="2914022" y="4401178"/>
            <a:ext cx="8028633" cy="1200329"/>
          </a:xfrm>
          <a:prstGeom prst="rect">
            <a:avLst/>
          </a:prstGeom>
          <a:noFill/>
        </p:spPr>
        <p:txBody>
          <a:bodyPr wrap="square" rtlCol="0">
            <a:spAutoFit/>
          </a:bodyPr>
          <a:lstStyle/>
          <a:p>
            <a:r>
              <a:rPr lang="it-IT" b="1" dirty="0" err="1"/>
              <a:t>Having</a:t>
            </a:r>
            <a:r>
              <a:rPr lang="it-IT" b="1" dirty="0"/>
              <a:t> PLAN A, B, C, D…</a:t>
            </a:r>
            <a:r>
              <a:rPr lang="it-IT" b="1" dirty="0" err="1"/>
              <a:t>etc</a:t>
            </a:r>
            <a:r>
              <a:rPr lang="it-IT" b="1" dirty="0"/>
              <a:t> can help </a:t>
            </a:r>
            <a:r>
              <a:rPr lang="it-IT" b="1" dirty="0" err="1"/>
              <a:t>you</a:t>
            </a:r>
            <a:r>
              <a:rPr lang="it-IT" b="1" dirty="0"/>
              <a:t> </a:t>
            </a:r>
            <a:r>
              <a:rPr lang="it-IT" b="1" dirty="0" err="1"/>
              <a:t>if</a:t>
            </a:r>
            <a:r>
              <a:rPr lang="it-IT" b="1" dirty="0"/>
              <a:t> </a:t>
            </a:r>
            <a:r>
              <a:rPr lang="it-IT" b="1" dirty="0" err="1"/>
              <a:t>your</a:t>
            </a:r>
            <a:r>
              <a:rPr lang="it-IT" b="1" dirty="0"/>
              <a:t> </a:t>
            </a:r>
            <a:r>
              <a:rPr lang="it-IT" b="1" dirty="0" err="1"/>
              <a:t>students</a:t>
            </a:r>
            <a:r>
              <a:rPr lang="it-IT" b="1" dirty="0"/>
              <a:t> are </a:t>
            </a:r>
            <a:r>
              <a:rPr lang="it-IT" b="1" dirty="0" err="1"/>
              <a:t>tired</a:t>
            </a:r>
            <a:r>
              <a:rPr lang="it-IT" b="1" dirty="0"/>
              <a:t>, </a:t>
            </a:r>
            <a:r>
              <a:rPr lang="it-IT" b="1" dirty="0" err="1"/>
              <a:t>if</a:t>
            </a:r>
            <a:r>
              <a:rPr lang="it-IT" b="1" dirty="0"/>
              <a:t> </a:t>
            </a:r>
            <a:r>
              <a:rPr lang="it-IT" b="1" dirty="0" err="1"/>
              <a:t>they</a:t>
            </a:r>
            <a:r>
              <a:rPr lang="it-IT" b="1" dirty="0"/>
              <a:t> do </a:t>
            </a:r>
            <a:r>
              <a:rPr lang="it-IT" b="1" dirty="0" err="1"/>
              <a:t>not</a:t>
            </a:r>
            <a:r>
              <a:rPr lang="it-IT" b="1" dirty="0"/>
              <a:t> </a:t>
            </a:r>
            <a:r>
              <a:rPr lang="it-IT" b="1" dirty="0" err="1"/>
              <a:t>understand</a:t>
            </a:r>
            <a:r>
              <a:rPr lang="it-IT" b="1" dirty="0"/>
              <a:t> the activities, </a:t>
            </a:r>
            <a:r>
              <a:rPr lang="it-IT" b="1" dirty="0" err="1"/>
              <a:t>if</a:t>
            </a:r>
            <a:r>
              <a:rPr lang="it-IT" b="1" dirty="0"/>
              <a:t> </a:t>
            </a:r>
            <a:r>
              <a:rPr lang="it-IT" b="1" dirty="0" err="1"/>
              <a:t>they</a:t>
            </a:r>
            <a:r>
              <a:rPr lang="it-IT" b="1" dirty="0"/>
              <a:t> </a:t>
            </a:r>
            <a:r>
              <a:rPr lang="it-IT" b="1" dirty="0" err="1"/>
              <a:t>get</a:t>
            </a:r>
            <a:r>
              <a:rPr lang="it-IT" b="1" dirty="0"/>
              <a:t> </a:t>
            </a:r>
            <a:r>
              <a:rPr lang="it-IT" b="1" dirty="0" err="1"/>
              <a:t>bored</a:t>
            </a:r>
            <a:r>
              <a:rPr lang="it-IT" b="1" dirty="0"/>
              <a:t>, </a:t>
            </a:r>
            <a:r>
              <a:rPr lang="it-IT" b="1" dirty="0" err="1"/>
              <a:t>if</a:t>
            </a:r>
            <a:r>
              <a:rPr lang="it-IT" b="1" dirty="0"/>
              <a:t> </a:t>
            </a:r>
            <a:r>
              <a:rPr lang="it-IT" b="1" dirty="0" err="1"/>
              <a:t>it’s</a:t>
            </a:r>
            <a:r>
              <a:rPr lang="it-IT" b="1" dirty="0"/>
              <a:t> </a:t>
            </a:r>
            <a:r>
              <a:rPr lang="it-IT" b="1" dirty="0" err="1"/>
              <a:t>too</a:t>
            </a:r>
            <a:r>
              <a:rPr lang="it-IT" b="1" dirty="0"/>
              <a:t> </a:t>
            </a:r>
            <a:r>
              <a:rPr lang="it-IT" b="1" dirty="0" err="1"/>
              <a:t>difficult</a:t>
            </a:r>
            <a:r>
              <a:rPr lang="it-IT" b="1" dirty="0"/>
              <a:t> and so on. The </a:t>
            </a:r>
            <a:r>
              <a:rPr lang="it-IT" b="1" dirty="0" err="1"/>
              <a:t>important</a:t>
            </a:r>
            <a:r>
              <a:rPr lang="it-IT" b="1" dirty="0"/>
              <a:t> </a:t>
            </a:r>
            <a:r>
              <a:rPr lang="it-IT" b="1" dirty="0" err="1"/>
              <a:t>thing</a:t>
            </a:r>
            <a:r>
              <a:rPr lang="it-IT" b="1" dirty="0"/>
              <a:t> </a:t>
            </a:r>
            <a:r>
              <a:rPr lang="it-IT" b="1" dirty="0" err="1"/>
              <a:t>is</a:t>
            </a:r>
            <a:r>
              <a:rPr lang="it-IT" b="1" dirty="0"/>
              <a:t> </a:t>
            </a:r>
            <a:r>
              <a:rPr lang="it-IT" b="1" dirty="0" err="1"/>
              <a:t>that</a:t>
            </a:r>
            <a:r>
              <a:rPr lang="it-IT" b="1" dirty="0"/>
              <a:t> </a:t>
            </a:r>
            <a:r>
              <a:rPr lang="it-IT" b="1" dirty="0" err="1"/>
              <a:t>any</a:t>
            </a:r>
            <a:r>
              <a:rPr lang="it-IT" b="1" dirty="0"/>
              <a:t> plan </a:t>
            </a:r>
            <a:r>
              <a:rPr lang="it-IT" b="1" dirty="0" err="1"/>
              <a:t>has</a:t>
            </a:r>
            <a:r>
              <a:rPr lang="it-IT" b="1" dirty="0"/>
              <a:t> a </a:t>
            </a:r>
            <a:r>
              <a:rPr lang="it-IT" b="1" dirty="0" err="1"/>
              <a:t>different</a:t>
            </a:r>
            <a:r>
              <a:rPr lang="it-IT" b="1" dirty="0"/>
              <a:t> focus and activities.</a:t>
            </a:r>
          </a:p>
        </p:txBody>
      </p:sp>
    </p:spTree>
    <p:extLst>
      <p:ext uri="{BB962C8B-B14F-4D97-AF65-F5344CB8AC3E}">
        <p14:creationId xmlns:p14="http://schemas.microsoft.com/office/powerpoint/2010/main" val="1016704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67CBB0-ECE4-4ACB-A61F-5FE58FB73F56}"/>
              </a:ext>
            </a:extLst>
          </p:cNvPr>
          <p:cNvSpPr>
            <a:spLocks noGrp="1"/>
          </p:cNvSpPr>
          <p:nvPr>
            <p:ph type="title"/>
          </p:nvPr>
        </p:nvSpPr>
        <p:spPr>
          <a:xfrm>
            <a:off x="2592924" y="624110"/>
            <a:ext cx="8911687" cy="1224787"/>
          </a:xfrm>
        </p:spPr>
        <p:txBody>
          <a:bodyPr>
            <a:normAutofit/>
          </a:bodyPr>
          <a:lstStyle/>
          <a:p>
            <a:pPr algn="ctr"/>
            <a:r>
              <a:rPr lang="it-IT" b="1" dirty="0"/>
              <a:t>1)PLAN A:</a:t>
            </a:r>
            <a:br>
              <a:rPr lang="it-IT" sz="2000" b="1" dirty="0"/>
            </a:br>
            <a:r>
              <a:rPr lang="it-IT" sz="2000" b="1" dirty="0"/>
              <a:t>CHOOSE A GRAMMAR FOCUS AND CREATE ACTIVITIES ON THAT</a:t>
            </a:r>
          </a:p>
        </p:txBody>
      </p:sp>
      <p:sp>
        <p:nvSpPr>
          <p:cNvPr id="3" name="CasellaDiTesto 2">
            <a:extLst>
              <a:ext uri="{FF2B5EF4-FFF2-40B4-BE49-F238E27FC236}">
                <a16:creationId xmlns:a16="http://schemas.microsoft.com/office/drawing/2014/main" id="{ED1FA468-BCAB-4139-BCE1-DC6CB99A83BF}"/>
              </a:ext>
            </a:extLst>
          </p:cNvPr>
          <p:cNvSpPr txBox="1"/>
          <p:nvPr/>
        </p:nvSpPr>
        <p:spPr>
          <a:xfrm>
            <a:off x="2592924" y="2280976"/>
            <a:ext cx="8309987" cy="923330"/>
          </a:xfrm>
          <a:prstGeom prst="rect">
            <a:avLst/>
          </a:prstGeom>
          <a:noFill/>
        </p:spPr>
        <p:txBody>
          <a:bodyPr wrap="square" rtlCol="0">
            <a:spAutoFit/>
          </a:bodyPr>
          <a:lstStyle/>
          <a:p>
            <a:r>
              <a:rPr lang="it-IT" dirty="0"/>
              <a:t>In </a:t>
            </a:r>
            <a:r>
              <a:rPr lang="it-IT" dirty="0" err="1"/>
              <a:t>this</a:t>
            </a:r>
            <a:r>
              <a:rPr lang="it-IT" dirty="0"/>
              <a:t> case the GRAMMAR FOCUS can be </a:t>
            </a:r>
            <a:r>
              <a:rPr lang="it-IT" b="1" dirty="0"/>
              <a:t>«SIMPLE PRESENT» and the WH QUESTIONS </a:t>
            </a:r>
            <a:r>
              <a:rPr lang="it-IT" dirty="0"/>
              <a:t>or </a:t>
            </a:r>
            <a:r>
              <a:rPr lang="it-IT" dirty="0" err="1"/>
              <a:t>it</a:t>
            </a:r>
            <a:r>
              <a:rPr lang="it-IT" dirty="0"/>
              <a:t> can be a bit more </a:t>
            </a:r>
            <a:r>
              <a:rPr lang="it-IT" dirty="0" err="1"/>
              <a:t>complicated</a:t>
            </a:r>
            <a:r>
              <a:rPr lang="it-IT" dirty="0"/>
              <a:t>, </a:t>
            </a:r>
            <a:r>
              <a:rPr lang="it-IT" b="1" dirty="0"/>
              <a:t>«COMPARATIVES AND SUPERLATIVES ADJECTIVES»</a:t>
            </a:r>
          </a:p>
        </p:txBody>
      </p:sp>
    </p:spTree>
    <p:extLst>
      <p:ext uri="{BB962C8B-B14F-4D97-AF65-F5344CB8AC3E}">
        <p14:creationId xmlns:p14="http://schemas.microsoft.com/office/powerpoint/2010/main" val="175226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F213CD-BCD8-4141-9671-F225A8B9A1A5}"/>
              </a:ext>
            </a:extLst>
          </p:cNvPr>
          <p:cNvSpPr>
            <a:spLocks noGrp="1"/>
          </p:cNvSpPr>
          <p:nvPr>
            <p:ph type="title"/>
          </p:nvPr>
        </p:nvSpPr>
        <p:spPr>
          <a:xfrm>
            <a:off x="2592925" y="624110"/>
            <a:ext cx="8911687" cy="725718"/>
          </a:xfrm>
        </p:spPr>
        <p:txBody>
          <a:bodyPr/>
          <a:lstStyle/>
          <a:p>
            <a:pPr algn="ctr"/>
            <a:r>
              <a:rPr lang="it-IT" b="1" dirty="0"/>
              <a:t>WH QUESTIONS</a:t>
            </a:r>
          </a:p>
        </p:txBody>
      </p:sp>
      <p:pic>
        <p:nvPicPr>
          <p:cNvPr id="4" name="Segnaposto contenuto 3">
            <a:extLst>
              <a:ext uri="{FF2B5EF4-FFF2-40B4-BE49-F238E27FC236}">
                <a16:creationId xmlns:a16="http://schemas.microsoft.com/office/drawing/2014/main" id="{5950FC96-F35F-49E5-A4EA-4EFA0A2CF1DC}"/>
              </a:ext>
            </a:extLst>
          </p:cNvPr>
          <p:cNvPicPr>
            <a:picLocks noGrp="1" noChangeAspect="1"/>
          </p:cNvPicPr>
          <p:nvPr>
            <p:ph idx="1"/>
          </p:nvPr>
        </p:nvPicPr>
        <p:blipFill>
          <a:blip r:embed="rId2"/>
          <a:stretch>
            <a:fillRect/>
          </a:stretch>
        </p:blipFill>
        <p:spPr>
          <a:xfrm>
            <a:off x="1121191" y="1472082"/>
            <a:ext cx="3794862" cy="5106237"/>
          </a:xfrm>
          <a:prstGeom prst="rect">
            <a:avLst/>
          </a:prstGeom>
        </p:spPr>
      </p:pic>
      <p:pic>
        <p:nvPicPr>
          <p:cNvPr id="7" name="Immagine 6">
            <a:extLst>
              <a:ext uri="{FF2B5EF4-FFF2-40B4-BE49-F238E27FC236}">
                <a16:creationId xmlns:a16="http://schemas.microsoft.com/office/drawing/2014/main" id="{962953D5-1796-4F14-A4F6-FEC097281865}"/>
              </a:ext>
            </a:extLst>
          </p:cNvPr>
          <p:cNvPicPr>
            <a:picLocks noChangeAspect="1"/>
          </p:cNvPicPr>
          <p:nvPr/>
        </p:nvPicPr>
        <p:blipFill>
          <a:blip r:embed="rId3"/>
          <a:stretch>
            <a:fillRect/>
          </a:stretch>
        </p:blipFill>
        <p:spPr>
          <a:xfrm>
            <a:off x="5323758" y="1716592"/>
            <a:ext cx="6482303" cy="4861727"/>
          </a:xfrm>
          <a:prstGeom prst="rect">
            <a:avLst/>
          </a:prstGeom>
        </p:spPr>
      </p:pic>
    </p:spTree>
    <p:extLst>
      <p:ext uri="{BB962C8B-B14F-4D97-AF65-F5344CB8AC3E}">
        <p14:creationId xmlns:p14="http://schemas.microsoft.com/office/powerpoint/2010/main" val="141940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066781-282E-4529-93A9-737483B4F904}"/>
              </a:ext>
            </a:extLst>
          </p:cNvPr>
          <p:cNvSpPr>
            <a:spLocks noGrp="1"/>
          </p:cNvSpPr>
          <p:nvPr>
            <p:ph type="title"/>
          </p:nvPr>
        </p:nvSpPr>
        <p:spPr/>
        <p:txBody>
          <a:bodyPr>
            <a:normAutofit/>
          </a:bodyPr>
          <a:lstStyle/>
          <a:p>
            <a:pPr algn="ctr"/>
            <a:r>
              <a:rPr lang="it-IT" sz="2800" b="1" dirty="0"/>
              <a:t>HELP THEM UNDERSTAND THE GRAMMAR FOCUS AND THEN PLAY</a:t>
            </a:r>
          </a:p>
        </p:txBody>
      </p:sp>
      <p:sp>
        <p:nvSpPr>
          <p:cNvPr id="3" name="Segnaposto contenuto 2">
            <a:extLst>
              <a:ext uri="{FF2B5EF4-FFF2-40B4-BE49-F238E27FC236}">
                <a16:creationId xmlns:a16="http://schemas.microsoft.com/office/drawing/2014/main" id="{41FB5502-7B01-4B79-82CD-25A4C3C02624}"/>
              </a:ext>
            </a:extLst>
          </p:cNvPr>
          <p:cNvSpPr>
            <a:spLocks noGrp="1"/>
          </p:cNvSpPr>
          <p:nvPr>
            <p:ph idx="1"/>
          </p:nvPr>
        </p:nvSpPr>
        <p:spPr/>
        <p:txBody>
          <a:bodyPr/>
          <a:lstStyle/>
          <a:p>
            <a:r>
              <a:rPr lang="it-IT" dirty="0" err="1"/>
              <a:t>You</a:t>
            </a:r>
            <a:r>
              <a:rPr lang="it-IT" dirty="0"/>
              <a:t> can play with the </a:t>
            </a:r>
            <a:r>
              <a:rPr lang="it-IT" dirty="0" err="1"/>
              <a:t>kids</a:t>
            </a:r>
            <a:r>
              <a:rPr lang="it-IT" dirty="0"/>
              <a:t> </a:t>
            </a:r>
            <a:r>
              <a:rPr lang="it-IT" dirty="0" err="1"/>
              <a:t>at</a:t>
            </a:r>
            <a:r>
              <a:rPr lang="it-IT" dirty="0"/>
              <a:t> «</a:t>
            </a:r>
            <a:r>
              <a:rPr lang="it-IT" dirty="0" err="1"/>
              <a:t>Guess</a:t>
            </a:r>
            <a:r>
              <a:rPr lang="it-IT" dirty="0"/>
              <a:t> Who» or «</a:t>
            </a:r>
            <a:r>
              <a:rPr lang="it-IT" dirty="0" err="1"/>
              <a:t>Guess</a:t>
            </a:r>
            <a:r>
              <a:rPr lang="it-IT" dirty="0"/>
              <a:t> </a:t>
            </a:r>
            <a:r>
              <a:rPr lang="it-IT" dirty="0" err="1"/>
              <a:t>What</a:t>
            </a:r>
            <a:r>
              <a:rPr lang="it-IT" dirty="0"/>
              <a:t>» for </a:t>
            </a:r>
            <a:r>
              <a:rPr lang="it-IT" dirty="0" err="1"/>
              <a:t>example</a:t>
            </a:r>
            <a:r>
              <a:rPr lang="it-IT" dirty="0"/>
              <a:t>.</a:t>
            </a:r>
          </a:p>
          <a:p>
            <a:r>
              <a:rPr lang="it-IT" dirty="0" err="1"/>
              <a:t>You</a:t>
            </a:r>
            <a:r>
              <a:rPr lang="it-IT" dirty="0"/>
              <a:t> can </a:t>
            </a:r>
            <a:r>
              <a:rPr lang="it-IT" dirty="0" err="1"/>
              <a:t>ask</a:t>
            </a:r>
            <a:r>
              <a:rPr lang="it-IT" dirty="0"/>
              <a:t> </a:t>
            </a:r>
            <a:r>
              <a:rPr lang="it-IT" dirty="0" err="1"/>
              <a:t>them</a:t>
            </a:r>
            <a:r>
              <a:rPr lang="it-IT" dirty="0"/>
              <a:t> to create a </a:t>
            </a:r>
            <a:r>
              <a:rPr lang="it-IT" dirty="0" err="1"/>
              <a:t>character</a:t>
            </a:r>
            <a:r>
              <a:rPr lang="it-IT" dirty="0"/>
              <a:t> and </a:t>
            </a:r>
            <a:r>
              <a:rPr lang="it-IT" dirty="0" err="1"/>
              <a:t>then</a:t>
            </a:r>
            <a:r>
              <a:rPr lang="it-IT" dirty="0"/>
              <a:t> </a:t>
            </a:r>
            <a:r>
              <a:rPr lang="it-IT" dirty="0" err="1"/>
              <a:t>present</a:t>
            </a:r>
            <a:r>
              <a:rPr lang="it-IT" dirty="0"/>
              <a:t> </a:t>
            </a:r>
            <a:r>
              <a:rPr lang="it-IT" dirty="0" err="1"/>
              <a:t>it</a:t>
            </a:r>
            <a:r>
              <a:rPr lang="it-IT" dirty="0"/>
              <a:t> to the class. So the class can </a:t>
            </a:r>
            <a:r>
              <a:rPr lang="it-IT" dirty="0" err="1"/>
              <a:t>ask</a:t>
            </a:r>
            <a:r>
              <a:rPr lang="it-IT" dirty="0"/>
              <a:t> </a:t>
            </a:r>
            <a:r>
              <a:rPr lang="it-IT" dirty="0" err="1"/>
              <a:t>questions</a:t>
            </a:r>
            <a:r>
              <a:rPr lang="it-IT" dirty="0"/>
              <a:t> </a:t>
            </a:r>
            <a:r>
              <a:rPr lang="it-IT" dirty="0" err="1"/>
              <a:t>about</a:t>
            </a:r>
            <a:r>
              <a:rPr lang="it-IT" dirty="0"/>
              <a:t> </a:t>
            </a:r>
            <a:r>
              <a:rPr lang="it-IT" dirty="0" err="1"/>
              <a:t>it</a:t>
            </a:r>
            <a:r>
              <a:rPr lang="it-IT" dirty="0"/>
              <a:t> </a:t>
            </a:r>
            <a:r>
              <a:rPr lang="it-IT" dirty="0" err="1"/>
              <a:t>using</a:t>
            </a:r>
            <a:r>
              <a:rPr lang="it-IT" dirty="0"/>
              <a:t> the 5 </a:t>
            </a:r>
            <a:r>
              <a:rPr lang="it-IT" dirty="0" err="1"/>
              <a:t>WHs</a:t>
            </a:r>
            <a:r>
              <a:rPr lang="it-IT" dirty="0"/>
              <a:t>.</a:t>
            </a:r>
          </a:p>
          <a:p>
            <a:r>
              <a:rPr lang="it-IT" dirty="0" err="1"/>
              <a:t>Ask</a:t>
            </a:r>
            <a:r>
              <a:rPr lang="it-IT" dirty="0"/>
              <a:t> </a:t>
            </a:r>
            <a:r>
              <a:rPr lang="it-IT" dirty="0" err="1"/>
              <a:t>them</a:t>
            </a:r>
            <a:r>
              <a:rPr lang="it-IT" dirty="0"/>
              <a:t> to </a:t>
            </a:r>
            <a:r>
              <a:rPr lang="it-IT" dirty="0" err="1"/>
              <a:t>write</a:t>
            </a:r>
            <a:r>
              <a:rPr lang="it-IT" dirty="0"/>
              <a:t> or to </a:t>
            </a:r>
            <a:r>
              <a:rPr lang="it-IT" dirty="0" err="1"/>
              <a:t>tell</a:t>
            </a:r>
            <a:r>
              <a:rPr lang="it-IT" dirty="0"/>
              <a:t> the class (</a:t>
            </a:r>
            <a:r>
              <a:rPr lang="it-IT" dirty="0" err="1"/>
              <a:t>if</a:t>
            </a:r>
            <a:r>
              <a:rPr lang="it-IT" dirty="0"/>
              <a:t> </a:t>
            </a:r>
            <a:r>
              <a:rPr lang="it-IT" dirty="0" err="1"/>
              <a:t>you</a:t>
            </a:r>
            <a:r>
              <a:rPr lang="it-IT" dirty="0"/>
              <a:t> </a:t>
            </a:r>
            <a:r>
              <a:rPr lang="it-IT" dirty="0" err="1"/>
              <a:t>prefer</a:t>
            </a:r>
            <a:r>
              <a:rPr lang="it-IT" dirty="0"/>
              <a:t> to </a:t>
            </a:r>
            <a:r>
              <a:rPr lang="it-IT" dirty="0" err="1"/>
              <a:t>improve</a:t>
            </a:r>
            <a:r>
              <a:rPr lang="it-IT" dirty="0"/>
              <a:t> the </a:t>
            </a:r>
            <a:r>
              <a:rPr lang="it-IT" dirty="0" err="1"/>
              <a:t>speaking</a:t>
            </a:r>
            <a:r>
              <a:rPr lang="it-IT" dirty="0"/>
              <a:t>) </a:t>
            </a:r>
            <a:r>
              <a:rPr lang="it-IT" dirty="0" err="1"/>
              <a:t>their</a:t>
            </a:r>
            <a:r>
              <a:rPr lang="it-IT" dirty="0"/>
              <a:t> DAILY ROUTINE and INFORMATION ABOUT THEIR FAMILY </a:t>
            </a:r>
            <a:r>
              <a:rPr lang="it-IT" dirty="0" err="1"/>
              <a:t>answering</a:t>
            </a:r>
            <a:r>
              <a:rPr lang="it-IT" dirty="0"/>
              <a:t> </a:t>
            </a:r>
            <a:r>
              <a:rPr lang="it-IT" dirty="0" err="1"/>
              <a:t>questions</a:t>
            </a:r>
            <a:r>
              <a:rPr lang="it-IT" dirty="0"/>
              <a:t> like:</a:t>
            </a:r>
          </a:p>
          <a:p>
            <a:pPr lvl="6"/>
            <a:r>
              <a:rPr lang="it-IT" b="1" dirty="0" err="1"/>
              <a:t>What</a:t>
            </a:r>
            <a:r>
              <a:rPr lang="it-IT" b="1" dirty="0"/>
              <a:t> time do </a:t>
            </a:r>
            <a:r>
              <a:rPr lang="it-IT" b="1" dirty="0" err="1"/>
              <a:t>you</a:t>
            </a:r>
            <a:r>
              <a:rPr lang="it-IT" b="1" dirty="0"/>
              <a:t> go to bed?</a:t>
            </a:r>
          </a:p>
          <a:p>
            <a:pPr lvl="6"/>
            <a:r>
              <a:rPr lang="it-IT" b="1" dirty="0" err="1"/>
              <a:t>Where</a:t>
            </a:r>
            <a:r>
              <a:rPr lang="it-IT" b="1" dirty="0"/>
              <a:t> do </a:t>
            </a:r>
            <a:r>
              <a:rPr lang="it-IT" b="1" dirty="0" err="1"/>
              <a:t>you</a:t>
            </a:r>
            <a:r>
              <a:rPr lang="it-IT" b="1" dirty="0"/>
              <a:t> live?</a:t>
            </a:r>
          </a:p>
          <a:p>
            <a:pPr lvl="6"/>
            <a:r>
              <a:rPr lang="it-IT" b="1" dirty="0"/>
              <a:t>Who </a:t>
            </a:r>
            <a:r>
              <a:rPr lang="it-IT" b="1" dirty="0" err="1"/>
              <a:t>is</a:t>
            </a:r>
            <a:r>
              <a:rPr lang="it-IT" b="1" dirty="0"/>
              <a:t> </a:t>
            </a:r>
            <a:r>
              <a:rPr lang="it-IT" b="1" dirty="0" err="1"/>
              <a:t>your</a:t>
            </a:r>
            <a:r>
              <a:rPr lang="it-IT" b="1" dirty="0"/>
              <a:t> </a:t>
            </a:r>
            <a:r>
              <a:rPr lang="it-IT" b="1" dirty="0" err="1"/>
              <a:t>favourite</a:t>
            </a:r>
            <a:r>
              <a:rPr lang="it-IT" b="1" dirty="0"/>
              <a:t> </a:t>
            </a:r>
            <a:r>
              <a:rPr lang="it-IT" b="1" dirty="0" err="1"/>
              <a:t>teacher</a:t>
            </a:r>
            <a:r>
              <a:rPr lang="it-IT" b="1" dirty="0"/>
              <a:t>?</a:t>
            </a:r>
          </a:p>
          <a:p>
            <a:pPr lvl="6"/>
            <a:r>
              <a:rPr lang="it-IT" b="1" dirty="0" err="1"/>
              <a:t>When</a:t>
            </a:r>
            <a:r>
              <a:rPr lang="it-IT" b="1" dirty="0"/>
              <a:t> </a:t>
            </a:r>
            <a:r>
              <a:rPr lang="it-IT" b="1" dirty="0" err="1"/>
              <a:t>is</a:t>
            </a:r>
            <a:r>
              <a:rPr lang="it-IT" b="1" dirty="0"/>
              <a:t> </a:t>
            </a:r>
            <a:r>
              <a:rPr lang="it-IT" b="1" dirty="0" err="1"/>
              <a:t>your</a:t>
            </a:r>
            <a:r>
              <a:rPr lang="it-IT" b="1" dirty="0"/>
              <a:t> </a:t>
            </a:r>
            <a:r>
              <a:rPr lang="it-IT" b="1" dirty="0" err="1"/>
              <a:t>mum’s</a:t>
            </a:r>
            <a:r>
              <a:rPr lang="it-IT" b="1" dirty="0"/>
              <a:t> </a:t>
            </a:r>
            <a:r>
              <a:rPr lang="it-IT" b="1" dirty="0" err="1"/>
              <a:t>birthday</a:t>
            </a:r>
            <a:r>
              <a:rPr lang="it-IT" b="1" dirty="0"/>
              <a:t>?</a:t>
            </a:r>
          </a:p>
          <a:p>
            <a:pPr lvl="6"/>
            <a:r>
              <a:rPr lang="it-IT" b="1" dirty="0"/>
              <a:t>How </a:t>
            </a:r>
            <a:r>
              <a:rPr lang="it-IT" b="1" dirty="0" err="1"/>
              <a:t>many</a:t>
            </a:r>
            <a:r>
              <a:rPr lang="it-IT" b="1" dirty="0"/>
              <a:t> </a:t>
            </a:r>
            <a:r>
              <a:rPr lang="it-IT" b="1" dirty="0" err="1"/>
              <a:t>siblings</a:t>
            </a:r>
            <a:r>
              <a:rPr lang="it-IT" b="1" dirty="0"/>
              <a:t> do </a:t>
            </a:r>
            <a:r>
              <a:rPr lang="it-IT" b="1" dirty="0" err="1"/>
              <a:t>you</a:t>
            </a:r>
            <a:r>
              <a:rPr lang="it-IT" b="1" dirty="0"/>
              <a:t> </a:t>
            </a:r>
            <a:r>
              <a:rPr lang="it-IT" b="1" dirty="0" err="1"/>
              <a:t>have</a:t>
            </a:r>
            <a:r>
              <a:rPr lang="it-IT" b="1" dirty="0"/>
              <a:t>?</a:t>
            </a:r>
          </a:p>
        </p:txBody>
      </p:sp>
    </p:spTree>
    <p:extLst>
      <p:ext uri="{BB962C8B-B14F-4D97-AF65-F5344CB8AC3E}">
        <p14:creationId xmlns:p14="http://schemas.microsoft.com/office/powerpoint/2010/main" val="3267614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91F100-2E72-42DC-850B-01FCA795EC39}"/>
              </a:ext>
            </a:extLst>
          </p:cNvPr>
          <p:cNvSpPr>
            <a:spLocks noGrp="1"/>
          </p:cNvSpPr>
          <p:nvPr>
            <p:ph type="title"/>
          </p:nvPr>
        </p:nvSpPr>
        <p:spPr/>
        <p:txBody>
          <a:bodyPr>
            <a:normAutofit fontScale="90000"/>
          </a:bodyPr>
          <a:lstStyle/>
          <a:p>
            <a:pPr algn="ctr"/>
            <a:r>
              <a:rPr lang="it-IT" b="1" dirty="0"/>
              <a:t>2)PLAN B:</a:t>
            </a:r>
            <a:br>
              <a:rPr lang="it-IT" b="1" dirty="0"/>
            </a:br>
            <a:r>
              <a:rPr lang="it-IT" b="1" dirty="0"/>
              <a:t>CHOOSE A GAME TO INTRODUCE THE TOPIC</a:t>
            </a:r>
            <a:endParaRPr lang="it-IT" dirty="0"/>
          </a:p>
        </p:txBody>
      </p:sp>
      <p:sp>
        <p:nvSpPr>
          <p:cNvPr id="3" name="Segnaposto contenuto 2">
            <a:extLst>
              <a:ext uri="{FF2B5EF4-FFF2-40B4-BE49-F238E27FC236}">
                <a16:creationId xmlns:a16="http://schemas.microsoft.com/office/drawing/2014/main" id="{193A9F10-2E9C-441C-8677-1E8D6811C892}"/>
              </a:ext>
            </a:extLst>
          </p:cNvPr>
          <p:cNvSpPr>
            <a:spLocks noGrp="1"/>
          </p:cNvSpPr>
          <p:nvPr>
            <p:ph idx="1"/>
          </p:nvPr>
        </p:nvSpPr>
        <p:spPr/>
        <p:txBody>
          <a:bodyPr>
            <a:normAutofit lnSpcReduction="10000"/>
          </a:bodyPr>
          <a:lstStyle/>
          <a:p>
            <a:r>
              <a:rPr lang="it-IT" dirty="0"/>
              <a:t>INFORMATION GAP ACTIVITY for </a:t>
            </a:r>
            <a:r>
              <a:rPr lang="it-IT" dirty="0" err="1"/>
              <a:t>example</a:t>
            </a:r>
            <a:r>
              <a:rPr lang="it-IT" dirty="0"/>
              <a:t>. </a:t>
            </a:r>
            <a:r>
              <a:rPr lang="it-IT" dirty="0" err="1"/>
              <a:t>You</a:t>
            </a:r>
            <a:r>
              <a:rPr lang="it-IT" dirty="0"/>
              <a:t> can </a:t>
            </a:r>
            <a:r>
              <a:rPr lang="it-IT" dirty="0" err="1"/>
              <a:t>give</a:t>
            </a:r>
            <a:r>
              <a:rPr lang="it-IT" dirty="0"/>
              <a:t> the </a:t>
            </a:r>
            <a:r>
              <a:rPr lang="it-IT" dirty="0" err="1"/>
              <a:t>student</a:t>
            </a:r>
            <a:r>
              <a:rPr lang="it-IT" dirty="0"/>
              <a:t> 5 minutes to </a:t>
            </a:r>
            <a:r>
              <a:rPr lang="it-IT" dirty="0" err="1"/>
              <a:t>fill</a:t>
            </a:r>
            <a:r>
              <a:rPr lang="it-IT" dirty="0"/>
              <a:t> a </a:t>
            </a:r>
            <a:r>
              <a:rPr lang="it-IT" dirty="0" err="1"/>
              <a:t>worksheet</a:t>
            </a:r>
            <a:r>
              <a:rPr lang="it-IT" dirty="0"/>
              <a:t> in </a:t>
            </a:r>
            <a:r>
              <a:rPr lang="it-IT" dirty="0" err="1"/>
              <a:t>little</a:t>
            </a:r>
            <a:r>
              <a:rPr lang="it-IT" dirty="0"/>
              <a:t> groups:</a:t>
            </a:r>
          </a:p>
          <a:p>
            <a:pPr lvl="0"/>
            <a:endParaRPr lang="en-GB" dirty="0"/>
          </a:p>
          <a:p>
            <a:pPr lvl="0"/>
            <a:r>
              <a:rPr lang="en-GB" b="1" dirty="0"/>
              <a:t>The hottest planet in the Solar System</a:t>
            </a:r>
            <a:endParaRPr lang="it-IT" b="1" dirty="0"/>
          </a:p>
          <a:p>
            <a:pPr lvl="0"/>
            <a:r>
              <a:rPr lang="en-GB" b="1" dirty="0"/>
              <a:t>The closest planet to the Sun</a:t>
            </a:r>
            <a:endParaRPr lang="it-IT" b="1" dirty="0"/>
          </a:p>
          <a:p>
            <a:pPr lvl="0"/>
            <a:r>
              <a:rPr lang="en-GB" b="1" dirty="0"/>
              <a:t>The only planet with life on it</a:t>
            </a:r>
            <a:endParaRPr lang="it-IT" b="1" dirty="0"/>
          </a:p>
          <a:p>
            <a:pPr lvl="0"/>
            <a:r>
              <a:rPr lang="en-GB" b="1" dirty="0"/>
              <a:t>The largest planet in the Solar System</a:t>
            </a:r>
            <a:endParaRPr lang="it-IT" b="1" dirty="0"/>
          </a:p>
          <a:p>
            <a:pPr lvl="0"/>
            <a:r>
              <a:rPr lang="it-IT" b="1" dirty="0" err="1"/>
              <a:t>Has</a:t>
            </a:r>
            <a:r>
              <a:rPr lang="it-IT" b="1" dirty="0"/>
              <a:t> </a:t>
            </a:r>
            <a:r>
              <a:rPr lang="it-IT" b="1" dirty="0" err="1"/>
              <a:t>got</a:t>
            </a:r>
            <a:r>
              <a:rPr lang="it-IT" b="1" dirty="0"/>
              <a:t> </a:t>
            </a:r>
            <a:r>
              <a:rPr lang="it-IT" b="1" dirty="0" err="1"/>
              <a:t>four</a:t>
            </a:r>
            <a:r>
              <a:rPr lang="it-IT" b="1" dirty="0"/>
              <a:t> rings </a:t>
            </a:r>
            <a:r>
              <a:rPr lang="it-IT" b="1" dirty="0" err="1"/>
              <a:t>around</a:t>
            </a:r>
            <a:r>
              <a:rPr lang="it-IT" b="1" dirty="0"/>
              <a:t> </a:t>
            </a:r>
            <a:r>
              <a:rPr lang="it-IT" b="1" dirty="0" err="1"/>
              <a:t>it</a:t>
            </a:r>
            <a:endParaRPr lang="it-IT" b="1" dirty="0"/>
          </a:p>
          <a:p>
            <a:pPr lvl="0"/>
            <a:r>
              <a:rPr lang="en-GB" b="1" dirty="0"/>
              <a:t>The planet that spins on its side</a:t>
            </a:r>
            <a:endParaRPr lang="it-IT" b="1" dirty="0"/>
          </a:p>
          <a:p>
            <a:pPr lvl="0"/>
            <a:r>
              <a:rPr lang="en-GB" b="1" dirty="0"/>
              <a:t>The coldest planet in the Solar System</a:t>
            </a:r>
            <a:endParaRPr lang="it-IT" b="1" dirty="0"/>
          </a:p>
          <a:p>
            <a:endParaRPr lang="it-IT" dirty="0"/>
          </a:p>
          <a:p>
            <a:endParaRPr lang="it-IT" dirty="0"/>
          </a:p>
        </p:txBody>
      </p:sp>
    </p:spTree>
    <p:extLst>
      <p:ext uri="{BB962C8B-B14F-4D97-AF65-F5344CB8AC3E}">
        <p14:creationId xmlns:p14="http://schemas.microsoft.com/office/powerpoint/2010/main" val="85565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47369BD-CBEF-4BD0-AD3D-88AFA9EB2E5E}"/>
              </a:ext>
            </a:extLst>
          </p:cNvPr>
          <p:cNvSpPr/>
          <p:nvPr/>
        </p:nvSpPr>
        <p:spPr>
          <a:xfrm>
            <a:off x="2063262" y="339969"/>
            <a:ext cx="9097107" cy="4481355"/>
          </a:xfrm>
          <a:prstGeom prst="rect">
            <a:avLst/>
          </a:prstGeom>
        </p:spPr>
        <p:txBody>
          <a:bodyPr wrap="square">
            <a:spAutoFit/>
          </a:bodyPr>
          <a:lstStyle/>
          <a:p>
            <a:pPr marL="342900" lvl="0" indent="-342900">
              <a:lnSpc>
                <a:spcPct val="150000"/>
              </a:lnSpc>
              <a:spcAft>
                <a:spcPts val="0"/>
              </a:spcAft>
              <a:buFont typeface="+mj-lt"/>
              <a:buAutoNum type="arabicPeriod"/>
            </a:pP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Lesson Topic: </a:t>
            </a:r>
            <a:r>
              <a:rPr lang="en-GB"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The Solar System </a:t>
            </a:r>
          </a:p>
          <a:p>
            <a:pPr marL="342900" lvl="0" indent="-342900">
              <a:lnSpc>
                <a:spcPct val="150000"/>
              </a:lnSpc>
              <a:spcAft>
                <a:spcPts val="0"/>
              </a:spcAft>
              <a:buFont typeface="+mj-lt"/>
              <a:buAutoNum type="arabicPeriod"/>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Grammar focus:      Simple Present (</a:t>
            </a:r>
            <a:r>
              <a:rPr lang="en-GB" b="1" dirty="0" err="1">
                <a:solidFill>
                  <a:srgbClr val="000000"/>
                </a:solidFill>
                <a:latin typeface="Calibri" panose="020F0502020204030204" pitchFamily="34" charset="0"/>
                <a:ea typeface="Calibri" panose="020F0502020204030204" pitchFamily="34" charset="0"/>
                <a:cs typeface="Calibri" panose="020F0502020204030204" pitchFamily="34" charset="0"/>
              </a:rPr>
              <a:t>AffIrmative</a:t>
            </a: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 Interrogative and Negative)</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589280">
              <a:lnSpc>
                <a:spcPct val="150000"/>
              </a:lnSpc>
              <a:spcAft>
                <a:spcPts val="0"/>
              </a:spcAft>
            </a:pP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                              Comparative and Superlative Adjectives</a:t>
            </a:r>
          </a:p>
          <a:p>
            <a:pPr marL="589280">
              <a:lnSpc>
                <a:spcPct val="150000"/>
              </a:lnSpc>
              <a:spcAft>
                <a:spcPts val="0"/>
              </a:spcAft>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Vocabulary</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 names of the planets of the Solar System, solar system, revolve around the sun, spin, closest, hottest, largest, rings, orbit, coldest, planet, highland, lowland, mountains, waterfall, volcano, river, lake, sea, ocean, highest, deepest, canyon </a:t>
            </a:r>
          </a:p>
          <a:p>
            <a:pPr marL="342900" lvl="0" indent="-342900">
              <a:lnSpc>
                <a:spcPct val="150000"/>
              </a:lnSpc>
              <a:spcAft>
                <a:spcPts val="0"/>
              </a:spcAft>
              <a:buFont typeface="+mj-lt"/>
              <a:buAutoNum type="arabicPeriod"/>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Skills</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 students practise listening, reading, writing and speaking. </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681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E348B8-3F51-4E1C-AD54-7CB004518CDF}"/>
              </a:ext>
            </a:extLst>
          </p:cNvPr>
          <p:cNvSpPr>
            <a:spLocks noGrp="1"/>
          </p:cNvSpPr>
          <p:nvPr>
            <p:ph type="title"/>
          </p:nvPr>
        </p:nvSpPr>
        <p:spPr/>
        <p:txBody>
          <a:bodyPr>
            <a:normAutofit fontScale="90000"/>
          </a:bodyPr>
          <a:lstStyle/>
          <a:p>
            <a:pPr algn="ctr"/>
            <a:r>
              <a:rPr lang="it-IT" b="1" dirty="0"/>
              <a:t>2)PLAN B:</a:t>
            </a:r>
            <a:br>
              <a:rPr lang="it-IT" b="1" dirty="0"/>
            </a:br>
            <a:r>
              <a:rPr lang="it-IT" b="1" dirty="0"/>
              <a:t>CHOOSE A GAME TO INTRODUCE THE TOPIC</a:t>
            </a:r>
            <a:endParaRPr lang="it-IT" dirty="0"/>
          </a:p>
        </p:txBody>
      </p:sp>
      <p:sp>
        <p:nvSpPr>
          <p:cNvPr id="3" name="Segnaposto contenuto 2">
            <a:extLst>
              <a:ext uri="{FF2B5EF4-FFF2-40B4-BE49-F238E27FC236}">
                <a16:creationId xmlns:a16="http://schemas.microsoft.com/office/drawing/2014/main" id="{2E9905CB-EB5F-4FD7-93DE-F058FFDB4451}"/>
              </a:ext>
            </a:extLst>
          </p:cNvPr>
          <p:cNvSpPr>
            <a:spLocks noGrp="1"/>
          </p:cNvSpPr>
          <p:nvPr>
            <p:ph idx="1"/>
          </p:nvPr>
        </p:nvSpPr>
        <p:spPr>
          <a:xfrm>
            <a:off x="1979525" y="2133600"/>
            <a:ext cx="9525087" cy="4548554"/>
          </a:xfrm>
        </p:spPr>
        <p:txBody>
          <a:bodyPr>
            <a:normAutofit fontScale="92500" lnSpcReduction="10000"/>
          </a:bodyPr>
          <a:lstStyle/>
          <a:p>
            <a:pPr>
              <a:lnSpc>
                <a:spcPct val="150000"/>
              </a:lnSpc>
            </a:pPr>
            <a:r>
              <a:rPr lang="en-GB" dirty="0"/>
              <a:t>Which is the highest mountain in the world? The highest mountain is </a:t>
            </a:r>
            <a:r>
              <a:rPr lang="en-GB" b="1" dirty="0"/>
              <a:t>Everest</a:t>
            </a:r>
            <a:r>
              <a:rPr lang="en-GB" dirty="0"/>
              <a:t>.</a:t>
            </a:r>
          </a:p>
          <a:p>
            <a:pPr>
              <a:lnSpc>
                <a:spcPct val="150000"/>
              </a:lnSpc>
            </a:pPr>
            <a:r>
              <a:rPr lang="en-GB" dirty="0"/>
              <a:t>Which is the coldest continent in the world? The coldest continent is </a:t>
            </a:r>
            <a:r>
              <a:rPr lang="en-GB" b="1" dirty="0"/>
              <a:t>The</a:t>
            </a:r>
            <a:r>
              <a:rPr lang="en-GB" dirty="0"/>
              <a:t> </a:t>
            </a:r>
            <a:r>
              <a:rPr lang="en-GB" b="1" dirty="0"/>
              <a:t>Arctic</a:t>
            </a:r>
            <a:r>
              <a:rPr lang="en-GB" dirty="0"/>
              <a:t>.</a:t>
            </a:r>
          </a:p>
          <a:p>
            <a:pPr>
              <a:lnSpc>
                <a:spcPct val="150000"/>
              </a:lnSpc>
            </a:pPr>
            <a:r>
              <a:rPr lang="en-GB" dirty="0"/>
              <a:t>Which is the longest river in the world? The longest river is </a:t>
            </a:r>
            <a:r>
              <a:rPr lang="en-GB" b="1" dirty="0"/>
              <a:t>The</a:t>
            </a:r>
            <a:r>
              <a:rPr lang="en-GB" dirty="0"/>
              <a:t> </a:t>
            </a:r>
            <a:r>
              <a:rPr lang="en-GB" b="1" dirty="0"/>
              <a:t>Nile</a:t>
            </a:r>
            <a:r>
              <a:rPr lang="en-GB" dirty="0"/>
              <a:t>.</a:t>
            </a:r>
          </a:p>
          <a:p>
            <a:pPr>
              <a:lnSpc>
                <a:spcPct val="150000"/>
              </a:lnSpc>
            </a:pPr>
            <a:r>
              <a:rPr lang="en-GB" dirty="0"/>
              <a:t>Which is the biggest ocean in the world? The biggest ocean is </a:t>
            </a:r>
            <a:r>
              <a:rPr lang="en-GB" b="1" dirty="0"/>
              <a:t>The Pacific Ocean</a:t>
            </a:r>
            <a:r>
              <a:rPr lang="en-GB" dirty="0"/>
              <a:t>.</a:t>
            </a:r>
          </a:p>
          <a:p>
            <a:pPr>
              <a:lnSpc>
                <a:spcPct val="150000"/>
              </a:lnSpc>
            </a:pPr>
            <a:r>
              <a:rPr lang="en-GB" dirty="0"/>
              <a:t>Which is the deepest lake in the world? The deepest lake is </a:t>
            </a:r>
            <a:r>
              <a:rPr lang="en-GB" b="1" dirty="0"/>
              <a:t>Baikal</a:t>
            </a:r>
            <a:r>
              <a:rPr lang="en-GB" dirty="0"/>
              <a:t>.</a:t>
            </a:r>
          </a:p>
          <a:p>
            <a:pPr>
              <a:lnSpc>
                <a:spcPct val="150000"/>
              </a:lnSpc>
            </a:pPr>
            <a:r>
              <a:rPr lang="en-GB" dirty="0"/>
              <a:t>Which is the smallest ocean in the world? The smallest ocean is </a:t>
            </a:r>
            <a:r>
              <a:rPr lang="en-GB" b="1" dirty="0"/>
              <a:t>The Arctic Ocean</a:t>
            </a:r>
            <a:r>
              <a:rPr lang="en-GB" dirty="0"/>
              <a:t>.</a:t>
            </a:r>
          </a:p>
          <a:p>
            <a:pPr>
              <a:lnSpc>
                <a:spcPct val="150000"/>
              </a:lnSpc>
            </a:pPr>
            <a:r>
              <a:rPr lang="en-GB" dirty="0"/>
              <a:t>Which is the tallest volcano in the world? The tallest volcano is </a:t>
            </a:r>
            <a:r>
              <a:rPr lang="en-GB" b="1" dirty="0"/>
              <a:t>Manu Kea</a:t>
            </a:r>
            <a:r>
              <a:rPr lang="en-GB" dirty="0"/>
              <a:t>.</a:t>
            </a:r>
          </a:p>
          <a:p>
            <a:pPr>
              <a:lnSpc>
                <a:spcPct val="150000"/>
              </a:lnSpc>
            </a:pPr>
            <a:r>
              <a:rPr lang="en-GB" dirty="0"/>
              <a:t>Which is the highest waterfall in the world? The highest waterfall is </a:t>
            </a:r>
            <a:r>
              <a:rPr lang="en-GB" b="1" dirty="0"/>
              <a:t>Angel Falls</a:t>
            </a:r>
            <a:r>
              <a:rPr lang="en-GB" dirty="0"/>
              <a:t>.</a:t>
            </a:r>
          </a:p>
          <a:p>
            <a:pPr>
              <a:lnSpc>
                <a:spcPct val="150000"/>
              </a:lnSpc>
            </a:pPr>
            <a:r>
              <a:rPr lang="en-GB" dirty="0"/>
              <a:t>Which is the hottest continent in the world? The hottest continent is</a:t>
            </a:r>
            <a:r>
              <a:rPr lang="en-GB" b="1" dirty="0"/>
              <a:t> Africa</a:t>
            </a:r>
            <a:endParaRPr lang="it-IT" dirty="0"/>
          </a:p>
          <a:p>
            <a:endParaRPr lang="it-IT" dirty="0"/>
          </a:p>
        </p:txBody>
      </p:sp>
    </p:spTree>
    <p:extLst>
      <p:ext uri="{BB962C8B-B14F-4D97-AF65-F5344CB8AC3E}">
        <p14:creationId xmlns:p14="http://schemas.microsoft.com/office/powerpoint/2010/main" val="532805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06BE1C-E4ED-4A7E-96BD-8AE2E1D90ABA}"/>
              </a:ext>
            </a:extLst>
          </p:cNvPr>
          <p:cNvSpPr>
            <a:spLocks noGrp="1"/>
          </p:cNvSpPr>
          <p:nvPr>
            <p:ph type="title"/>
          </p:nvPr>
        </p:nvSpPr>
        <p:spPr/>
        <p:txBody>
          <a:bodyPr>
            <a:normAutofit fontScale="90000"/>
          </a:bodyPr>
          <a:lstStyle/>
          <a:p>
            <a:pPr algn="ctr"/>
            <a:r>
              <a:rPr lang="it-IT" b="1" dirty="0"/>
              <a:t>3)PLAN C:</a:t>
            </a:r>
            <a:br>
              <a:rPr lang="it-IT" b="1" dirty="0"/>
            </a:br>
            <a:r>
              <a:rPr lang="it-IT" b="1" dirty="0"/>
              <a:t>START WITH SOMETHING THEY MIGHT KNOW</a:t>
            </a:r>
            <a:endParaRPr lang="it-IT" dirty="0"/>
          </a:p>
        </p:txBody>
      </p:sp>
      <p:sp>
        <p:nvSpPr>
          <p:cNvPr id="3" name="Segnaposto contenuto 2">
            <a:extLst>
              <a:ext uri="{FF2B5EF4-FFF2-40B4-BE49-F238E27FC236}">
                <a16:creationId xmlns:a16="http://schemas.microsoft.com/office/drawing/2014/main" id="{86395214-2AEF-45B2-B5F3-AA75751453B0}"/>
              </a:ext>
            </a:extLst>
          </p:cNvPr>
          <p:cNvSpPr>
            <a:spLocks noGrp="1"/>
          </p:cNvSpPr>
          <p:nvPr>
            <p:ph idx="1"/>
          </p:nvPr>
        </p:nvSpPr>
        <p:spPr/>
        <p:txBody>
          <a:bodyPr/>
          <a:lstStyle/>
          <a:p>
            <a:r>
              <a:rPr lang="it-IT" dirty="0"/>
              <a:t>For </a:t>
            </a:r>
            <a:r>
              <a:rPr lang="it-IT" dirty="0" err="1"/>
              <a:t>example</a:t>
            </a:r>
            <a:r>
              <a:rPr lang="it-IT" dirty="0"/>
              <a:t>, </a:t>
            </a:r>
            <a:r>
              <a:rPr lang="it-IT" dirty="0" err="1"/>
              <a:t>let’s</a:t>
            </a:r>
            <a:r>
              <a:rPr lang="it-IT" dirty="0"/>
              <a:t> </a:t>
            </a:r>
            <a:r>
              <a:rPr lang="it-IT" dirty="0" err="1"/>
              <a:t>discover</a:t>
            </a:r>
            <a:r>
              <a:rPr lang="it-IT" dirty="0"/>
              <a:t> the </a:t>
            </a:r>
            <a:r>
              <a:rPr lang="it-IT" b="1" dirty="0"/>
              <a:t>AIR </a:t>
            </a:r>
            <a:r>
              <a:rPr lang="it-IT" dirty="0"/>
              <a:t>and the </a:t>
            </a:r>
            <a:r>
              <a:rPr lang="it-IT" b="1" dirty="0"/>
              <a:t>ATMOSPHERIC PRESSURE</a:t>
            </a:r>
          </a:p>
          <a:p>
            <a:endParaRPr lang="it-IT" b="1" dirty="0"/>
          </a:p>
          <a:p>
            <a:pPr algn="ctr">
              <a:buFont typeface="Wingdings" panose="05000000000000000000" pitchFamily="2" charset="2"/>
              <a:buChar char="v"/>
            </a:pPr>
            <a:r>
              <a:rPr lang="it-IT" b="1" dirty="0"/>
              <a:t>WHAT IS AIR?</a:t>
            </a:r>
          </a:p>
          <a:p>
            <a:pPr algn="ctr">
              <a:buFont typeface="Wingdings" panose="05000000000000000000" pitchFamily="2" charset="2"/>
              <a:buChar char="v"/>
            </a:pPr>
            <a:r>
              <a:rPr lang="it-IT" b="1" dirty="0"/>
              <a:t>WHAT IS IT MADE OF?</a:t>
            </a:r>
          </a:p>
          <a:p>
            <a:pPr algn="ctr">
              <a:buFont typeface="Wingdings" panose="05000000000000000000" pitchFamily="2" charset="2"/>
              <a:buChar char="v"/>
            </a:pPr>
            <a:r>
              <a:rPr lang="it-IT" b="1" dirty="0"/>
              <a:t>IS AIR USEFUL OR HARMFUL FOR HUMANS?</a:t>
            </a:r>
          </a:p>
          <a:p>
            <a:pPr algn="ctr">
              <a:buFont typeface="Wingdings" panose="05000000000000000000" pitchFamily="2" charset="2"/>
              <a:buChar char="v"/>
            </a:pPr>
            <a:r>
              <a:rPr lang="it-IT" b="1" dirty="0"/>
              <a:t>WHAT DO YOU KNOW ABOUT AIR?</a:t>
            </a:r>
          </a:p>
          <a:p>
            <a:pPr algn="ctr">
              <a:buFont typeface="Wingdings" panose="05000000000000000000" pitchFamily="2" charset="2"/>
              <a:buChar char="v"/>
            </a:pPr>
            <a:r>
              <a:rPr lang="it-IT" b="1" dirty="0"/>
              <a:t>WHAT IS ATMOSPHERIC PRESSURE?</a:t>
            </a:r>
          </a:p>
        </p:txBody>
      </p:sp>
    </p:spTree>
    <p:extLst>
      <p:ext uri="{BB962C8B-B14F-4D97-AF65-F5344CB8AC3E}">
        <p14:creationId xmlns:p14="http://schemas.microsoft.com/office/powerpoint/2010/main" val="1826953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06BE1C-E4ED-4A7E-96BD-8AE2E1D90ABA}"/>
              </a:ext>
            </a:extLst>
          </p:cNvPr>
          <p:cNvSpPr>
            <a:spLocks noGrp="1"/>
          </p:cNvSpPr>
          <p:nvPr>
            <p:ph type="title"/>
          </p:nvPr>
        </p:nvSpPr>
        <p:spPr/>
        <p:txBody>
          <a:bodyPr>
            <a:normAutofit/>
          </a:bodyPr>
          <a:lstStyle/>
          <a:p>
            <a:pPr algn="ctr"/>
            <a:r>
              <a:rPr lang="it-IT" b="1" dirty="0"/>
              <a:t>4)PLAN D:</a:t>
            </a:r>
            <a:br>
              <a:rPr lang="it-IT" b="1" dirty="0"/>
            </a:br>
            <a:r>
              <a:rPr lang="it-IT" b="1" dirty="0"/>
              <a:t>START WITH AN EXPERIMENT</a:t>
            </a:r>
            <a:endParaRPr lang="it-IT" dirty="0"/>
          </a:p>
        </p:txBody>
      </p:sp>
      <p:sp>
        <p:nvSpPr>
          <p:cNvPr id="3" name="Segnaposto contenuto 2">
            <a:extLst>
              <a:ext uri="{FF2B5EF4-FFF2-40B4-BE49-F238E27FC236}">
                <a16:creationId xmlns:a16="http://schemas.microsoft.com/office/drawing/2014/main" id="{86395214-2AEF-45B2-B5F3-AA75751453B0}"/>
              </a:ext>
            </a:extLst>
          </p:cNvPr>
          <p:cNvSpPr>
            <a:spLocks noGrp="1"/>
          </p:cNvSpPr>
          <p:nvPr>
            <p:ph idx="1"/>
          </p:nvPr>
        </p:nvSpPr>
        <p:spPr/>
        <p:txBody>
          <a:bodyPr>
            <a:normAutofit lnSpcReduction="10000"/>
          </a:bodyPr>
          <a:lstStyle/>
          <a:p>
            <a:r>
              <a:rPr lang="it-IT" dirty="0" err="1"/>
              <a:t>Another</a:t>
            </a:r>
            <a:r>
              <a:rPr lang="it-IT" dirty="0"/>
              <a:t> </a:t>
            </a:r>
            <a:r>
              <a:rPr lang="it-IT" dirty="0" err="1"/>
              <a:t>example</a:t>
            </a:r>
            <a:r>
              <a:rPr lang="it-IT" dirty="0"/>
              <a:t> can be, </a:t>
            </a:r>
            <a:r>
              <a:rPr lang="it-IT" dirty="0" err="1"/>
              <a:t>discovering</a:t>
            </a:r>
            <a:r>
              <a:rPr lang="it-IT" dirty="0"/>
              <a:t> with </a:t>
            </a:r>
            <a:r>
              <a:rPr lang="it-IT" dirty="0" err="1"/>
              <a:t>them</a:t>
            </a:r>
            <a:r>
              <a:rPr lang="it-IT" dirty="0"/>
              <a:t> </a:t>
            </a:r>
            <a:r>
              <a:rPr lang="it-IT" dirty="0" err="1"/>
              <a:t>something</a:t>
            </a:r>
            <a:r>
              <a:rPr lang="it-IT" dirty="0"/>
              <a:t> thanks to an </a:t>
            </a:r>
            <a:r>
              <a:rPr lang="it-IT" b="1" dirty="0"/>
              <a:t>EXPERIMENT</a:t>
            </a:r>
            <a:r>
              <a:rPr lang="it-IT" dirty="0"/>
              <a:t>: </a:t>
            </a:r>
            <a:r>
              <a:rPr lang="it-IT" b="1" dirty="0"/>
              <a:t>do and </a:t>
            </a:r>
            <a:r>
              <a:rPr lang="it-IT" b="1" dirty="0" err="1"/>
              <a:t>learn</a:t>
            </a:r>
            <a:r>
              <a:rPr lang="it-IT" b="1" dirty="0"/>
              <a:t>.</a:t>
            </a:r>
          </a:p>
          <a:p>
            <a:endParaRPr lang="it-IT" b="1" dirty="0"/>
          </a:p>
          <a:p>
            <a:pPr algn="just">
              <a:buFont typeface="Wingdings" panose="05000000000000000000" pitchFamily="2" charset="2"/>
              <a:buChar char="§"/>
            </a:pPr>
            <a:r>
              <a:rPr lang="it-IT" b="1" dirty="0"/>
              <a:t>MATERIAL : one </a:t>
            </a:r>
            <a:r>
              <a:rPr lang="it-IT" b="1" dirty="0" err="1"/>
              <a:t>glass</a:t>
            </a:r>
            <a:r>
              <a:rPr lang="it-IT" b="1" dirty="0"/>
              <a:t>, one </a:t>
            </a:r>
            <a:r>
              <a:rPr lang="it-IT" b="1" dirty="0" err="1"/>
              <a:t>basin</a:t>
            </a:r>
            <a:r>
              <a:rPr lang="it-IT" b="1" dirty="0"/>
              <a:t> with some water</a:t>
            </a:r>
          </a:p>
          <a:p>
            <a:pPr algn="just">
              <a:buFont typeface="Wingdings" panose="05000000000000000000" pitchFamily="2" charset="2"/>
              <a:buChar char="§"/>
            </a:pPr>
            <a:r>
              <a:rPr lang="it-IT" b="1" dirty="0"/>
              <a:t>METHOD:</a:t>
            </a:r>
          </a:p>
          <a:p>
            <a:pPr algn="just">
              <a:buFont typeface="+mj-lt"/>
              <a:buAutoNum type="arabicPeriod"/>
            </a:pPr>
            <a:r>
              <a:rPr lang="it-IT" b="1" dirty="0"/>
              <a:t>Take the </a:t>
            </a:r>
            <a:r>
              <a:rPr lang="it-IT" b="1" dirty="0" err="1"/>
              <a:t>glass</a:t>
            </a:r>
            <a:r>
              <a:rPr lang="it-IT" b="1" dirty="0"/>
              <a:t>. Turn </a:t>
            </a:r>
            <a:r>
              <a:rPr lang="it-IT" b="1" dirty="0" err="1"/>
              <a:t>it</a:t>
            </a:r>
            <a:r>
              <a:rPr lang="it-IT" b="1" dirty="0"/>
              <a:t> </a:t>
            </a:r>
            <a:r>
              <a:rPr lang="it-IT" b="1" dirty="0" err="1"/>
              <a:t>upside</a:t>
            </a:r>
            <a:r>
              <a:rPr lang="it-IT" b="1" dirty="0"/>
              <a:t> down.</a:t>
            </a:r>
          </a:p>
          <a:p>
            <a:pPr algn="just">
              <a:buFont typeface="+mj-lt"/>
              <a:buAutoNum type="arabicPeriod"/>
            </a:pPr>
            <a:r>
              <a:rPr lang="it-IT" b="1" dirty="0"/>
              <a:t>Immerse the </a:t>
            </a:r>
            <a:r>
              <a:rPr lang="it-IT" b="1" dirty="0" err="1"/>
              <a:t>glass</a:t>
            </a:r>
            <a:r>
              <a:rPr lang="it-IT" b="1" dirty="0"/>
              <a:t>, keeping </a:t>
            </a:r>
            <a:r>
              <a:rPr lang="it-IT" b="1" dirty="0" err="1"/>
              <a:t>it</a:t>
            </a:r>
            <a:r>
              <a:rPr lang="it-IT" b="1" dirty="0"/>
              <a:t> </a:t>
            </a:r>
            <a:r>
              <a:rPr lang="it-IT" b="1" dirty="0" err="1"/>
              <a:t>straight</a:t>
            </a:r>
            <a:r>
              <a:rPr lang="it-IT" b="1" dirty="0"/>
              <a:t>, </a:t>
            </a:r>
            <a:r>
              <a:rPr lang="it-IT" b="1" dirty="0" err="1"/>
              <a:t>into</a:t>
            </a:r>
            <a:r>
              <a:rPr lang="it-IT" b="1" dirty="0"/>
              <a:t> the </a:t>
            </a:r>
            <a:r>
              <a:rPr lang="it-IT" b="1" dirty="0" err="1"/>
              <a:t>basin</a:t>
            </a:r>
            <a:r>
              <a:rPr lang="it-IT" b="1" dirty="0"/>
              <a:t> </a:t>
            </a:r>
            <a:r>
              <a:rPr lang="it-IT" b="1" dirty="0" err="1"/>
              <a:t>until</a:t>
            </a:r>
            <a:r>
              <a:rPr lang="it-IT" b="1" dirty="0"/>
              <a:t> </a:t>
            </a:r>
            <a:r>
              <a:rPr lang="it-IT" b="1" dirty="0" err="1"/>
              <a:t>you</a:t>
            </a:r>
            <a:r>
              <a:rPr lang="it-IT" b="1" dirty="0"/>
              <a:t> </a:t>
            </a:r>
            <a:r>
              <a:rPr lang="it-IT" b="1" dirty="0" err="1"/>
              <a:t>reach</a:t>
            </a:r>
            <a:r>
              <a:rPr lang="it-IT" b="1" dirty="0"/>
              <a:t> the bottom.</a:t>
            </a:r>
          </a:p>
          <a:p>
            <a:pPr algn="just">
              <a:buFont typeface="+mj-lt"/>
              <a:buAutoNum type="arabicPeriod"/>
            </a:pPr>
            <a:r>
              <a:rPr lang="it-IT" b="1" dirty="0"/>
              <a:t>The </a:t>
            </a:r>
            <a:r>
              <a:rPr lang="it-IT" b="1" dirty="0" err="1"/>
              <a:t>glass</a:t>
            </a:r>
            <a:r>
              <a:rPr lang="it-IT" b="1" dirty="0"/>
              <a:t> </a:t>
            </a:r>
            <a:r>
              <a:rPr lang="it-IT" b="1" dirty="0" err="1"/>
              <a:t>should</a:t>
            </a:r>
            <a:r>
              <a:rPr lang="it-IT" b="1" dirty="0"/>
              <a:t> be </a:t>
            </a:r>
            <a:r>
              <a:rPr lang="it-IT" b="1" dirty="0" err="1"/>
              <a:t>still</a:t>
            </a:r>
            <a:r>
              <a:rPr lang="it-IT" b="1" dirty="0"/>
              <a:t> </a:t>
            </a:r>
            <a:r>
              <a:rPr lang="it-IT" b="1" dirty="0" err="1"/>
              <a:t>empty</a:t>
            </a:r>
            <a:r>
              <a:rPr lang="it-IT" b="1" dirty="0"/>
              <a:t>.</a:t>
            </a:r>
          </a:p>
          <a:p>
            <a:pPr algn="just">
              <a:buFont typeface="+mj-lt"/>
              <a:buAutoNum type="arabicPeriod"/>
            </a:pPr>
            <a:r>
              <a:rPr lang="it-IT" b="1" dirty="0" err="1"/>
              <a:t>Now</a:t>
            </a:r>
            <a:r>
              <a:rPr lang="it-IT" b="1" dirty="0"/>
              <a:t> tilt the </a:t>
            </a:r>
            <a:r>
              <a:rPr lang="it-IT" b="1" dirty="0" err="1"/>
              <a:t>glass</a:t>
            </a:r>
            <a:r>
              <a:rPr lang="it-IT" b="1" dirty="0"/>
              <a:t> a </a:t>
            </a:r>
            <a:r>
              <a:rPr lang="it-IT" b="1" dirty="0" err="1"/>
              <a:t>little</a:t>
            </a:r>
            <a:r>
              <a:rPr lang="it-IT" b="1" dirty="0"/>
              <a:t> bit and </a:t>
            </a:r>
            <a:r>
              <a:rPr lang="it-IT" b="1" dirty="0" err="1"/>
              <a:t>see</a:t>
            </a:r>
            <a:r>
              <a:rPr lang="it-IT" b="1" dirty="0"/>
              <a:t> </a:t>
            </a:r>
            <a:r>
              <a:rPr lang="it-IT" b="1" dirty="0" err="1"/>
              <a:t>what</a:t>
            </a:r>
            <a:r>
              <a:rPr lang="it-IT" b="1" dirty="0"/>
              <a:t> </a:t>
            </a:r>
            <a:r>
              <a:rPr lang="it-IT" b="1" dirty="0" err="1"/>
              <a:t>happens</a:t>
            </a:r>
            <a:r>
              <a:rPr lang="it-IT" b="1" dirty="0"/>
              <a:t>: some </a:t>
            </a:r>
            <a:r>
              <a:rPr lang="it-IT" b="1" dirty="0" err="1"/>
              <a:t>bubbles</a:t>
            </a:r>
            <a:r>
              <a:rPr lang="it-IT" b="1" dirty="0"/>
              <a:t> come out from the </a:t>
            </a:r>
            <a:r>
              <a:rPr lang="it-IT" b="1" dirty="0" err="1"/>
              <a:t>glass</a:t>
            </a:r>
            <a:r>
              <a:rPr lang="it-IT" b="1" dirty="0"/>
              <a:t>, </a:t>
            </a:r>
            <a:r>
              <a:rPr lang="it-IT" b="1" dirty="0" err="1"/>
              <a:t>right</a:t>
            </a:r>
            <a:r>
              <a:rPr lang="it-IT" b="1" dirty="0"/>
              <a:t>? </a:t>
            </a:r>
            <a:r>
              <a:rPr lang="it-IT" b="1" dirty="0" err="1"/>
              <a:t>They</a:t>
            </a:r>
            <a:r>
              <a:rPr lang="it-IT" b="1" dirty="0"/>
              <a:t> come up to the </a:t>
            </a:r>
            <a:r>
              <a:rPr lang="it-IT" b="1" dirty="0" err="1"/>
              <a:t>surface</a:t>
            </a:r>
            <a:r>
              <a:rPr lang="it-IT" b="1" dirty="0"/>
              <a:t> and </a:t>
            </a:r>
            <a:r>
              <a:rPr lang="it-IT" b="1" dirty="0" err="1"/>
              <a:t>then</a:t>
            </a:r>
            <a:r>
              <a:rPr lang="it-IT" b="1" dirty="0"/>
              <a:t> </a:t>
            </a:r>
            <a:r>
              <a:rPr lang="it-IT" b="1" dirty="0" err="1"/>
              <a:t>disappear</a:t>
            </a:r>
            <a:r>
              <a:rPr lang="it-IT" b="1" dirty="0"/>
              <a:t>.</a:t>
            </a:r>
          </a:p>
          <a:p>
            <a:pPr marL="0" indent="0" algn="just">
              <a:buNone/>
            </a:pPr>
            <a:endParaRPr lang="it-IT" b="1" dirty="0"/>
          </a:p>
          <a:p>
            <a:pPr algn="just">
              <a:buFont typeface="+mj-lt"/>
              <a:buAutoNum type="arabicPeriod"/>
            </a:pPr>
            <a:endParaRPr lang="it-IT" b="1" dirty="0"/>
          </a:p>
          <a:p>
            <a:pPr algn="just">
              <a:buFont typeface="+mj-lt"/>
              <a:buAutoNum type="arabicPeriod"/>
            </a:pPr>
            <a:endParaRPr lang="it-IT" b="1" dirty="0"/>
          </a:p>
          <a:p>
            <a:pPr algn="just">
              <a:buFont typeface="Wingdings" panose="05000000000000000000" pitchFamily="2" charset="2"/>
              <a:buChar char="Ø"/>
            </a:pPr>
            <a:endParaRPr lang="it-IT" b="1" dirty="0"/>
          </a:p>
          <a:p>
            <a:pPr algn="just">
              <a:buFont typeface="Wingdings" panose="05000000000000000000" pitchFamily="2" charset="2"/>
              <a:buChar char="Ø"/>
            </a:pPr>
            <a:endParaRPr lang="it-IT" b="1" dirty="0"/>
          </a:p>
          <a:p>
            <a:pPr marL="0" indent="0">
              <a:buNone/>
            </a:pPr>
            <a:endParaRPr lang="it-IT" b="1" dirty="0"/>
          </a:p>
        </p:txBody>
      </p:sp>
    </p:spTree>
    <p:extLst>
      <p:ext uri="{BB962C8B-B14F-4D97-AF65-F5344CB8AC3E}">
        <p14:creationId xmlns:p14="http://schemas.microsoft.com/office/powerpoint/2010/main" val="2510687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5B35D8-6DB0-43FB-98E4-8C1633244BA7}"/>
              </a:ext>
            </a:extLst>
          </p:cNvPr>
          <p:cNvSpPr>
            <a:spLocks noGrp="1"/>
          </p:cNvSpPr>
          <p:nvPr>
            <p:ph type="title"/>
          </p:nvPr>
        </p:nvSpPr>
        <p:spPr/>
        <p:txBody>
          <a:bodyPr/>
          <a:lstStyle/>
          <a:p>
            <a:pPr algn="ctr"/>
            <a:r>
              <a:rPr lang="it-IT" b="1" dirty="0"/>
              <a:t>4)PLAN D:</a:t>
            </a:r>
            <a:br>
              <a:rPr lang="it-IT" b="1" dirty="0"/>
            </a:br>
            <a:r>
              <a:rPr lang="it-IT" b="1" dirty="0"/>
              <a:t>START WITH AN EXPERIMENT</a:t>
            </a:r>
            <a:endParaRPr lang="it-IT" dirty="0"/>
          </a:p>
        </p:txBody>
      </p:sp>
      <p:sp>
        <p:nvSpPr>
          <p:cNvPr id="3" name="Segnaposto contenuto 2">
            <a:extLst>
              <a:ext uri="{FF2B5EF4-FFF2-40B4-BE49-F238E27FC236}">
                <a16:creationId xmlns:a16="http://schemas.microsoft.com/office/drawing/2014/main" id="{0213AFBA-EEBB-4BFD-92FE-4C0E2DDE3EC6}"/>
              </a:ext>
            </a:extLst>
          </p:cNvPr>
          <p:cNvSpPr>
            <a:spLocks noGrp="1"/>
          </p:cNvSpPr>
          <p:nvPr>
            <p:ph idx="1"/>
          </p:nvPr>
        </p:nvSpPr>
        <p:spPr/>
        <p:txBody>
          <a:bodyPr/>
          <a:lstStyle/>
          <a:p>
            <a:r>
              <a:rPr lang="it-IT" sz="3200" b="1" dirty="0" err="1"/>
              <a:t>What</a:t>
            </a:r>
            <a:r>
              <a:rPr lang="it-IT" sz="3200" b="1" dirty="0"/>
              <a:t> </a:t>
            </a:r>
            <a:r>
              <a:rPr lang="it-IT" sz="3200" b="1" dirty="0" err="1"/>
              <a:t>have</a:t>
            </a:r>
            <a:r>
              <a:rPr lang="it-IT" sz="3200" b="1" dirty="0"/>
              <a:t> </a:t>
            </a:r>
            <a:r>
              <a:rPr lang="it-IT" sz="3200" b="1" dirty="0" err="1"/>
              <a:t>they</a:t>
            </a:r>
            <a:r>
              <a:rPr lang="it-IT" sz="3200" b="1" dirty="0"/>
              <a:t> </a:t>
            </a:r>
            <a:r>
              <a:rPr lang="it-IT" sz="3200" b="1" dirty="0" err="1"/>
              <a:t>learnt</a:t>
            </a:r>
            <a:r>
              <a:rPr lang="it-IT" sz="3200" b="1" dirty="0"/>
              <a:t>?</a:t>
            </a:r>
          </a:p>
          <a:p>
            <a:pPr>
              <a:buFont typeface="Wingdings" panose="05000000000000000000" pitchFamily="2" charset="2"/>
              <a:buChar char="Ø"/>
            </a:pPr>
            <a:r>
              <a:rPr lang="it-IT" b="1" dirty="0" err="1"/>
              <a:t>What</a:t>
            </a:r>
            <a:r>
              <a:rPr lang="it-IT" b="1" dirty="0"/>
              <a:t> </a:t>
            </a:r>
            <a:r>
              <a:rPr lang="it-IT" b="1" dirty="0" err="1"/>
              <a:t>you</a:t>
            </a:r>
            <a:r>
              <a:rPr lang="it-IT" b="1" dirty="0"/>
              <a:t> </a:t>
            </a:r>
            <a:r>
              <a:rPr lang="it-IT" b="1" dirty="0" err="1"/>
              <a:t>think</a:t>
            </a:r>
            <a:r>
              <a:rPr lang="it-IT" b="1" dirty="0"/>
              <a:t> </a:t>
            </a:r>
            <a:r>
              <a:rPr lang="it-IT" b="1" dirty="0" err="1"/>
              <a:t>is</a:t>
            </a:r>
            <a:r>
              <a:rPr lang="it-IT" b="1" dirty="0"/>
              <a:t> an </a:t>
            </a:r>
            <a:r>
              <a:rPr lang="it-IT" b="1" dirty="0" err="1"/>
              <a:t>empty</a:t>
            </a:r>
            <a:r>
              <a:rPr lang="it-IT" b="1" dirty="0"/>
              <a:t> </a:t>
            </a:r>
            <a:r>
              <a:rPr lang="it-IT" b="1" dirty="0" err="1"/>
              <a:t>space</a:t>
            </a:r>
            <a:r>
              <a:rPr lang="it-IT" b="1" dirty="0"/>
              <a:t> </a:t>
            </a:r>
            <a:r>
              <a:rPr lang="it-IT" b="1" dirty="0" err="1"/>
              <a:t>is</a:t>
            </a:r>
            <a:r>
              <a:rPr lang="it-IT" b="1" dirty="0"/>
              <a:t> </a:t>
            </a:r>
            <a:r>
              <a:rPr lang="it-IT" b="1" dirty="0" err="1"/>
              <a:t>actually</a:t>
            </a:r>
            <a:r>
              <a:rPr lang="it-IT" b="1" dirty="0"/>
              <a:t> full of air.</a:t>
            </a:r>
          </a:p>
          <a:p>
            <a:pPr>
              <a:buFont typeface="Wingdings" panose="05000000000000000000" pitchFamily="2" charset="2"/>
              <a:buChar char="Ø"/>
            </a:pPr>
            <a:r>
              <a:rPr lang="it-IT" b="1" dirty="0"/>
              <a:t>Air </a:t>
            </a:r>
            <a:r>
              <a:rPr lang="it-IT" b="1" dirty="0" err="1"/>
              <a:t>is</a:t>
            </a:r>
            <a:r>
              <a:rPr lang="it-IT" b="1" dirty="0"/>
              <a:t> </a:t>
            </a:r>
            <a:r>
              <a:rPr lang="it-IT" b="1" dirty="0" err="1"/>
              <a:t>everywhere</a:t>
            </a:r>
            <a:r>
              <a:rPr lang="it-IT" b="1" dirty="0"/>
              <a:t>, </a:t>
            </a:r>
            <a:r>
              <a:rPr lang="it-IT" b="1" dirty="0" err="1"/>
              <a:t>even</a:t>
            </a:r>
            <a:r>
              <a:rPr lang="it-IT" b="1" dirty="0"/>
              <a:t> </a:t>
            </a:r>
            <a:r>
              <a:rPr lang="it-IT" b="1" dirty="0" err="1"/>
              <a:t>if</a:t>
            </a:r>
            <a:r>
              <a:rPr lang="it-IT" b="1" dirty="0"/>
              <a:t> </a:t>
            </a:r>
            <a:r>
              <a:rPr lang="it-IT" b="1" dirty="0" err="1"/>
              <a:t>you</a:t>
            </a:r>
            <a:r>
              <a:rPr lang="it-IT" b="1" dirty="0"/>
              <a:t> </a:t>
            </a:r>
            <a:r>
              <a:rPr lang="it-IT" b="1" dirty="0" err="1"/>
              <a:t>don’t</a:t>
            </a:r>
            <a:r>
              <a:rPr lang="it-IT" b="1" dirty="0"/>
              <a:t> </a:t>
            </a:r>
            <a:r>
              <a:rPr lang="it-IT" b="1" dirty="0" err="1"/>
              <a:t>see</a:t>
            </a:r>
            <a:r>
              <a:rPr lang="it-IT" b="1" dirty="0"/>
              <a:t> </a:t>
            </a:r>
            <a:r>
              <a:rPr lang="it-IT" b="1" dirty="0" err="1"/>
              <a:t>it</a:t>
            </a:r>
            <a:r>
              <a:rPr lang="it-IT" b="1" dirty="0"/>
              <a:t>.</a:t>
            </a:r>
          </a:p>
          <a:p>
            <a:pPr>
              <a:buFont typeface="Wingdings" panose="05000000000000000000" pitchFamily="2" charset="2"/>
              <a:buChar char="Ø"/>
            </a:pPr>
            <a:r>
              <a:rPr lang="it-IT" b="1" dirty="0" err="1"/>
              <a:t>We</a:t>
            </a:r>
            <a:r>
              <a:rPr lang="it-IT" b="1" dirty="0"/>
              <a:t> FEEL air </a:t>
            </a:r>
            <a:r>
              <a:rPr lang="it-IT" b="1" dirty="0" err="1"/>
              <a:t>when</a:t>
            </a:r>
            <a:r>
              <a:rPr lang="it-IT" b="1" dirty="0"/>
              <a:t> </a:t>
            </a:r>
            <a:r>
              <a:rPr lang="it-IT" b="1" dirty="0" err="1"/>
              <a:t>it</a:t>
            </a:r>
            <a:r>
              <a:rPr lang="it-IT" b="1" dirty="0"/>
              <a:t> </a:t>
            </a:r>
            <a:r>
              <a:rPr lang="it-IT" b="1" dirty="0" err="1"/>
              <a:t>moves</a:t>
            </a:r>
            <a:r>
              <a:rPr lang="it-IT" b="1" dirty="0"/>
              <a:t> </a:t>
            </a:r>
            <a:r>
              <a:rPr lang="it-IT" b="1" dirty="0" err="1"/>
              <a:t>something</a:t>
            </a:r>
            <a:r>
              <a:rPr lang="it-IT" b="1" dirty="0"/>
              <a:t> (like the </a:t>
            </a:r>
            <a:r>
              <a:rPr lang="it-IT" b="1" dirty="0" err="1"/>
              <a:t>leaves</a:t>
            </a:r>
            <a:r>
              <a:rPr lang="it-IT" b="1" dirty="0"/>
              <a:t> of a </a:t>
            </a:r>
            <a:r>
              <a:rPr lang="it-IT" b="1" dirty="0" err="1"/>
              <a:t>tree</a:t>
            </a:r>
            <a:r>
              <a:rPr lang="it-IT" b="1" dirty="0"/>
              <a:t> for </a:t>
            </a:r>
            <a:r>
              <a:rPr lang="it-IT" b="1" dirty="0" err="1"/>
              <a:t>example</a:t>
            </a:r>
            <a:r>
              <a:rPr lang="it-IT" b="1" dirty="0"/>
              <a:t>)</a:t>
            </a:r>
          </a:p>
          <a:p>
            <a:pPr>
              <a:buFont typeface="Wingdings" panose="05000000000000000000" pitchFamily="2" charset="2"/>
              <a:buChar char="Ø"/>
            </a:pPr>
            <a:r>
              <a:rPr lang="it-IT" b="1" dirty="0"/>
              <a:t>Air </a:t>
            </a:r>
            <a:r>
              <a:rPr lang="it-IT" b="1" dirty="0" err="1"/>
              <a:t>is</a:t>
            </a:r>
            <a:r>
              <a:rPr lang="it-IT" b="1" dirty="0"/>
              <a:t> COLOURLESS</a:t>
            </a:r>
          </a:p>
          <a:p>
            <a:pPr>
              <a:buFont typeface="Wingdings" panose="05000000000000000000" pitchFamily="2" charset="2"/>
              <a:buChar char="Ø"/>
            </a:pPr>
            <a:r>
              <a:rPr lang="it-IT" b="1" dirty="0"/>
              <a:t>Air </a:t>
            </a:r>
            <a:r>
              <a:rPr lang="it-IT" b="1" dirty="0" err="1"/>
              <a:t>is</a:t>
            </a:r>
            <a:r>
              <a:rPr lang="it-IT" b="1" dirty="0"/>
              <a:t> TRANSPARENT</a:t>
            </a:r>
          </a:p>
          <a:p>
            <a:pPr>
              <a:buFont typeface="Wingdings" panose="05000000000000000000" pitchFamily="2" charset="2"/>
              <a:buChar char="Ø"/>
            </a:pPr>
            <a:r>
              <a:rPr lang="it-IT" b="1" dirty="0"/>
              <a:t>Air </a:t>
            </a:r>
            <a:r>
              <a:rPr lang="it-IT" b="1" dirty="0" err="1"/>
              <a:t>occupies</a:t>
            </a:r>
            <a:r>
              <a:rPr lang="it-IT" b="1" dirty="0"/>
              <a:t> </a:t>
            </a:r>
            <a:r>
              <a:rPr lang="it-IT" b="1" dirty="0" err="1"/>
              <a:t>space</a:t>
            </a:r>
            <a:endParaRPr lang="it-IT" b="1" dirty="0"/>
          </a:p>
          <a:p>
            <a:pPr>
              <a:buFont typeface="Wingdings" panose="05000000000000000000" pitchFamily="2" charset="2"/>
              <a:buChar char="Ø"/>
            </a:pPr>
            <a:r>
              <a:rPr lang="it-IT" b="1" dirty="0"/>
              <a:t>Air </a:t>
            </a:r>
            <a:r>
              <a:rPr lang="it-IT" b="1" dirty="0" err="1"/>
              <a:t>has</a:t>
            </a:r>
            <a:r>
              <a:rPr lang="it-IT" b="1" dirty="0"/>
              <a:t> a weight</a:t>
            </a:r>
          </a:p>
          <a:p>
            <a:pPr>
              <a:buFont typeface="Wingdings" panose="05000000000000000000" pitchFamily="2" charset="2"/>
              <a:buChar char="Ø"/>
            </a:pPr>
            <a:endParaRPr lang="it-IT" b="1" dirty="0"/>
          </a:p>
        </p:txBody>
      </p:sp>
    </p:spTree>
    <p:extLst>
      <p:ext uri="{BB962C8B-B14F-4D97-AF65-F5344CB8AC3E}">
        <p14:creationId xmlns:p14="http://schemas.microsoft.com/office/powerpoint/2010/main" val="3652297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CEEF8E-1ED7-4DF6-BF45-2BAFF6E9D749}"/>
              </a:ext>
            </a:extLst>
          </p:cNvPr>
          <p:cNvSpPr>
            <a:spLocks noGrp="1"/>
          </p:cNvSpPr>
          <p:nvPr>
            <p:ph type="title"/>
          </p:nvPr>
        </p:nvSpPr>
        <p:spPr>
          <a:xfrm>
            <a:off x="2592925" y="624109"/>
            <a:ext cx="8911687" cy="1774533"/>
          </a:xfrm>
        </p:spPr>
        <p:txBody>
          <a:bodyPr>
            <a:normAutofit/>
          </a:bodyPr>
          <a:lstStyle/>
          <a:p>
            <a:pPr algn="ctr"/>
            <a:r>
              <a:rPr lang="it-IT" b="1" dirty="0"/>
              <a:t>5)PLAN E:</a:t>
            </a:r>
            <a:br>
              <a:rPr lang="it-IT" b="1" dirty="0"/>
            </a:br>
            <a:r>
              <a:rPr lang="it-IT" sz="2800" b="1" dirty="0"/>
              <a:t>START WITH SOMETHING THEY HAVE ALREADY STUDIED (ALSO IN OTHER SUBJECTS!)</a:t>
            </a:r>
            <a:endParaRPr lang="it-IT" sz="2800" dirty="0"/>
          </a:p>
        </p:txBody>
      </p:sp>
      <p:sp>
        <p:nvSpPr>
          <p:cNvPr id="3" name="Segnaposto contenuto 2">
            <a:extLst>
              <a:ext uri="{FF2B5EF4-FFF2-40B4-BE49-F238E27FC236}">
                <a16:creationId xmlns:a16="http://schemas.microsoft.com/office/drawing/2014/main" id="{0F8A859E-209D-4BB6-9ADF-159F5DF6EE05}"/>
              </a:ext>
            </a:extLst>
          </p:cNvPr>
          <p:cNvSpPr>
            <a:spLocks noGrp="1"/>
          </p:cNvSpPr>
          <p:nvPr>
            <p:ph idx="1"/>
          </p:nvPr>
        </p:nvSpPr>
        <p:spPr>
          <a:xfrm>
            <a:off x="2589212" y="2676938"/>
            <a:ext cx="8915400" cy="3234283"/>
          </a:xfrm>
        </p:spPr>
        <p:txBody>
          <a:bodyPr>
            <a:normAutofit/>
          </a:bodyPr>
          <a:lstStyle/>
          <a:p>
            <a:pPr marL="0" indent="0" algn="ctr">
              <a:buNone/>
            </a:pPr>
            <a:r>
              <a:rPr lang="it-IT" sz="3200" b="1" dirty="0"/>
              <a:t>ENERGY TRANSFORMS</a:t>
            </a:r>
          </a:p>
          <a:p>
            <a:pPr algn="ctr">
              <a:buFont typeface="Wingdings" panose="05000000000000000000" pitchFamily="2" charset="2"/>
              <a:buChar char="Ø"/>
            </a:pPr>
            <a:r>
              <a:rPr lang="it-IT" sz="2400" b="1" dirty="0"/>
              <a:t>ELECTRICAL ENERGY</a:t>
            </a:r>
          </a:p>
          <a:p>
            <a:pPr algn="ctr">
              <a:buFont typeface="Wingdings" panose="05000000000000000000" pitchFamily="2" charset="2"/>
              <a:buChar char="Ø"/>
            </a:pPr>
            <a:r>
              <a:rPr lang="it-IT" sz="2400" b="1" dirty="0"/>
              <a:t>CHEMICAL ENERGY</a:t>
            </a:r>
          </a:p>
          <a:p>
            <a:pPr algn="ctr">
              <a:buFont typeface="Wingdings" panose="05000000000000000000" pitchFamily="2" charset="2"/>
              <a:buChar char="Ø"/>
            </a:pPr>
            <a:r>
              <a:rPr lang="it-IT" sz="2400" b="1" dirty="0"/>
              <a:t>SOUND ENERGY</a:t>
            </a:r>
          </a:p>
          <a:p>
            <a:pPr algn="ctr">
              <a:buFont typeface="Wingdings" panose="05000000000000000000" pitchFamily="2" charset="2"/>
              <a:buChar char="Ø"/>
            </a:pPr>
            <a:r>
              <a:rPr lang="it-IT" sz="2400" b="1" dirty="0"/>
              <a:t>GRAVITATIONAL ENERGY</a:t>
            </a:r>
          </a:p>
          <a:p>
            <a:pPr algn="ctr">
              <a:buFont typeface="Wingdings" panose="05000000000000000000" pitchFamily="2" charset="2"/>
              <a:buChar char="Ø"/>
            </a:pPr>
            <a:r>
              <a:rPr lang="it-IT" sz="2400" b="1" dirty="0"/>
              <a:t>LIGHT ENERGY</a:t>
            </a:r>
          </a:p>
        </p:txBody>
      </p:sp>
    </p:spTree>
    <p:extLst>
      <p:ext uri="{BB962C8B-B14F-4D97-AF65-F5344CB8AC3E}">
        <p14:creationId xmlns:p14="http://schemas.microsoft.com/office/powerpoint/2010/main" val="317097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8566E6-5127-435A-A70B-A342841B6337}"/>
              </a:ext>
            </a:extLst>
          </p:cNvPr>
          <p:cNvSpPr>
            <a:spLocks noGrp="1"/>
          </p:cNvSpPr>
          <p:nvPr>
            <p:ph type="title"/>
          </p:nvPr>
        </p:nvSpPr>
        <p:spPr/>
        <p:txBody>
          <a:bodyPr/>
          <a:lstStyle/>
          <a:p>
            <a:pPr algn="ctr"/>
            <a:r>
              <a:rPr lang="it-IT" b="1" dirty="0"/>
              <a:t>5)PLAN F:</a:t>
            </a:r>
            <a:br>
              <a:rPr lang="it-IT" b="1" dirty="0"/>
            </a:br>
            <a:r>
              <a:rPr lang="it-IT" b="1" dirty="0"/>
              <a:t>START WITH A CURIOSITY</a:t>
            </a:r>
            <a:endParaRPr lang="it-IT" dirty="0"/>
          </a:p>
        </p:txBody>
      </p:sp>
      <p:sp>
        <p:nvSpPr>
          <p:cNvPr id="3" name="Segnaposto contenuto 2">
            <a:extLst>
              <a:ext uri="{FF2B5EF4-FFF2-40B4-BE49-F238E27FC236}">
                <a16:creationId xmlns:a16="http://schemas.microsoft.com/office/drawing/2014/main" id="{956B68F6-641B-490B-BF83-0EF8F0D0C9D6}"/>
              </a:ext>
            </a:extLst>
          </p:cNvPr>
          <p:cNvSpPr>
            <a:spLocks noGrp="1"/>
          </p:cNvSpPr>
          <p:nvPr>
            <p:ph idx="1"/>
          </p:nvPr>
        </p:nvSpPr>
        <p:spPr/>
        <p:txBody>
          <a:bodyPr/>
          <a:lstStyle/>
          <a:p>
            <a:r>
              <a:rPr lang="it-IT" dirty="0"/>
              <a:t>Show </a:t>
            </a:r>
            <a:r>
              <a:rPr lang="it-IT" dirty="0" err="1"/>
              <a:t>your</a:t>
            </a:r>
            <a:r>
              <a:rPr lang="it-IT" dirty="0"/>
              <a:t> class a video of the </a:t>
            </a:r>
            <a:r>
              <a:rPr lang="it-IT" b="1" dirty="0"/>
              <a:t>FIRST MAN ON THE MOON</a:t>
            </a:r>
          </a:p>
          <a:p>
            <a:r>
              <a:rPr lang="it-IT" dirty="0" err="1"/>
              <a:t>See</a:t>
            </a:r>
            <a:r>
              <a:rPr lang="it-IT" dirty="0"/>
              <a:t> </a:t>
            </a:r>
            <a:r>
              <a:rPr lang="it-IT" dirty="0" err="1"/>
              <a:t>their</a:t>
            </a:r>
            <a:r>
              <a:rPr lang="it-IT" dirty="0"/>
              <a:t> reaction</a:t>
            </a:r>
          </a:p>
          <a:p>
            <a:r>
              <a:rPr lang="it-IT" dirty="0" err="1"/>
              <a:t>Ask</a:t>
            </a:r>
            <a:r>
              <a:rPr lang="it-IT" dirty="0"/>
              <a:t> </a:t>
            </a:r>
            <a:r>
              <a:rPr lang="it-IT" dirty="0" err="1"/>
              <a:t>them</a:t>
            </a:r>
            <a:r>
              <a:rPr lang="it-IT" dirty="0"/>
              <a:t> to </a:t>
            </a:r>
            <a:r>
              <a:rPr lang="it-IT" dirty="0" err="1"/>
              <a:t>tell</a:t>
            </a:r>
            <a:r>
              <a:rPr lang="it-IT" dirty="0"/>
              <a:t> </a:t>
            </a:r>
            <a:r>
              <a:rPr lang="it-IT" dirty="0" err="1"/>
              <a:t>you</a:t>
            </a:r>
            <a:r>
              <a:rPr lang="it-IT" dirty="0"/>
              <a:t> and the class </a:t>
            </a:r>
            <a:r>
              <a:rPr lang="it-IT" dirty="0" err="1"/>
              <a:t>what</a:t>
            </a:r>
            <a:r>
              <a:rPr lang="it-IT" dirty="0"/>
              <a:t> </a:t>
            </a:r>
            <a:r>
              <a:rPr lang="it-IT" dirty="0" err="1"/>
              <a:t>they</a:t>
            </a:r>
            <a:r>
              <a:rPr lang="it-IT" dirty="0"/>
              <a:t> know </a:t>
            </a:r>
            <a:r>
              <a:rPr lang="it-IT" dirty="0" err="1"/>
              <a:t>about</a:t>
            </a:r>
            <a:r>
              <a:rPr lang="it-IT" dirty="0"/>
              <a:t> </a:t>
            </a:r>
            <a:r>
              <a:rPr lang="it-IT" dirty="0" err="1"/>
              <a:t>this</a:t>
            </a:r>
            <a:r>
              <a:rPr lang="it-IT" dirty="0"/>
              <a:t> moment</a:t>
            </a:r>
          </a:p>
          <a:p>
            <a:r>
              <a:rPr lang="it-IT" dirty="0"/>
              <a:t>Divide the class </a:t>
            </a:r>
            <a:r>
              <a:rPr lang="it-IT" dirty="0" err="1"/>
              <a:t>into</a:t>
            </a:r>
            <a:r>
              <a:rPr lang="it-IT" dirty="0"/>
              <a:t> groups, and </a:t>
            </a:r>
            <a:r>
              <a:rPr lang="it-IT" dirty="0" err="1"/>
              <a:t>let</a:t>
            </a:r>
            <a:r>
              <a:rPr lang="it-IT" dirty="0"/>
              <a:t> </a:t>
            </a:r>
            <a:r>
              <a:rPr lang="it-IT" dirty="0" err="1"/>
              <a:t>them</a:t>
            </a:r>
            <a:r>
              <a:rPr lang="it-IT" dirty="0"/>
              <a:t> work in teams: some of </a:t>
            </a:r>
            <a:r>
              <a:rPr lang="it-IT" dirty="0" err="1"/>
              <a:t>them</a:t>
            </a:r>
            <a:r>
              <a:rPr lang="it-IT" dirty="0"/>
              <a:t> can work on the WEIGHT and </a:t>
            </a:r>
            <a:r>
              <a:rPr lang="it-IT" dirty="0" err="1"/>
              <a:t>how</a:t>
            </a:r>
            <a:r>
              <a:rPr lang="it-IT" dirty="0"/>
              <a:t> </a:t>
            </a:r>
            <a:r>
              <a:rPr lang="it-IT" dirty="0" err="1"/>
              <a:t>it</a:t>
            </a:r>
            <a:r>
              <a:rPr lang="it-IT" dirty="0"/>
              <a:t> impacts </a:t>
            </a:r>
            <a:r>
              <a:rPr lang="it-IT" dirty="0" err="1"/>
              <a:t>our</a:t>
            </a:r>
            <a:r>
              <a:rPr lang="it-IT" dirty="0"/>
              <a:t> </a:t>
            </a:r>
            <a:r>
              <a:rPr lang="it-IT" dirty="0" err="1"/>
              <a:t>lives</a:t>
            </a:r>
            <a:r>
              <a:rPr lang="it-IT" dirty="0"/>
              <a:t>, some of </a:t>
            </a:r>
            <a:r>
              <a:rPr lang="it-IT" dirty="0" err="1"/>
              <a:t>them</a:t>
            </a:r>
            <a:r>
              <a:rPr lang="it-IT" dirty="0"/>
              <a:t> can work on EXPLORING THE SPACE (Apollo 11 and so on), some of </a:t>
            </a:r>
            <a:r>
              <a:rPr lang="it-IT" dirty="0" err="1"/>
              <a:t>them</a:t>
            </a:r>
            <a:r>
              <a:rPr lang="it-IT" dirty="0"/>
              <a:t> can work on the MOON etc.</a:t>
            </a:r>
          </a:p>
          <a:p>
            <a:endParaRPr lang="it-IT" dirty="0"/>
          </a:p>
        </p:txBody>
      </p:sp>
    </p:spTree>
    <p:extLst>
      <p:ext uri="{BB962C8B-B14F-4D97-AF65-F5344CB8AC3E}">
        <p14:creationId xmlns:p14="http://schemas.microsoft.com/office/powerpoint/2010/main" val="2093061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0ECB11-D72C-49BE-AFDD-5C6D7B6A3D42}"/>
              </a:ext>
            </a:extLst>
          </p:cNvPr>
          <p:cNvSpPr>
            <a:spLocks noGrp="1"/>
          </p:cNvSpPr>
          <p:nvPr>
            <p:ph type="title"/>
          </p:nvPr>
        </p:nvSpPr>
        <p:spPr/>
        <p:txBody>
          <a:bodyPr/>
          <a:lstStyle/>
          <a:p>
            <a:pPr algn="ctr"/>
            <a:r>
              <a:rPr lang="it-IT" b="1" dirty="0"/>
              <a:t>PLAN X</a:t>
            </a:r>
          </a:p>
        </p:txBody>
      </p:sp>
      <p:sp>
        <p:nvSpPr>
          <p:cNvPr id="3" name="Segnaposto contenuto 2">
            <a:extLst>
              <a:ext uri="{FF2B5EF4-FFF2-40B4-BE49-F238E27FC236}">
                <a16:creationId xmlns:a16="http://schemas.microsoft.com/office/drawing/2014/main" id="{97EA72AE-756D-452A-AB2C-B5D4BD8A0D20}"/>
              </a:ext>
            </a:extLst>
          </p:cNvPr>
          <p:cNvSpPr>
            <a:spLocks noGrp="1"/>
          </p:cNvSpPr>
          <p:nvPr>
            <p:ph idx="1"/>
          </p:nvPr>
        </p:nvSpPr>
        <p:spPr/>
        <p:txBody>
          <a:bodyPr/>
          <a:lstStyle/>
          <a:p>
            <a:r>
              <a:rPr lang="it-IT" sz="2000" dirty="0"/>
              <a:t>THINK ABOUT WHAT CAN WE DO.</a:t>
            </a:r>
          </a:p>
          <a:p>
            <a:r>
              <a:rPr lang="it-IT" sz="2000" dirty="0"/>
              <a:t>DO YOU HAVE A PLAN X?</a:t>
            </a:r>
          </a:p>
          <a:p>
            <a:r>
              <a:rPr lang="it-IT" sz="2000" dirty="0"/>
              <a:t>DO YOU HAVE ANY OTHER IDEAS?</a:t>
            </a:r>
          </a:p>
          <a:p>
            <a:endParaRPr lang="it-IT" dirty="0"/>
          </a:p>
          <a:p>
            <a:pPr marL="0" indent="0" algn="ctr">
              <a:buNone/>
            </a:pPr>
            <a:r>
              <a:rPr lang="it-IT" sz="4800" b="1" dirty="0"/>
              <a:t>LET’S SHARE THEM!!</a:t>
            </a:r>
          </a:p>
        </p:txBody>
      </p:sp>
    </p:spTree>
    <p:extLst>
      <p:ext uri="{BB962C8B-B14F-4D97-AF65-F5344CB8AC3E}">
        <p14:creationId xmlns:p14="http://schemas.microsoft.com/office/powerpoint/2010/main" val="3065841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0A718D-5EE7-40BC-AF31-2806DD7DB5C5}"/>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08A7AF99-288D-4834-B22E-F8CEB2EDA6EC}"/>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5586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C29C25-135C-44A3-888A-0C6BE2C6D3B0}"/>
              </a:ext>
            </a:extLst>
          </p:cNvPr>
          <p:cNvSpPr/>
          <p:nvPr/>
        </p:nvSpPr>
        <p:spPr>
          <a:xfrm>
            <a:off x="2332892" y="257908"/>
            <a:ext cx="7877908" cy="4481355"/>
          </a:xfrm>
          <a:prstGeom prst="rect">
            <a:avLst/>
          </a:prstGeom>
        </p:spPr>
        <p:txBody>
          <a:bodyPr wrap="square">
            <a:spAutoFit/>
          </a:bodyPr>
          <a:lstStyle/>
          <a:p>
            <a:pPr marL="342900" lvl="0" indent="-342900">
              <a:lnSpc>
                <a:spcPct val="150000"/>
              </a:lnSpc>
              <a:spcAft>
                <a:spcPts val="0"/>
              </a:spcAft>
              <a:buFont typeface="+mj-lt"/>
              <a:buAutoNum type="arabicPeriod"/>
            </a:pP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Content objective : </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students learn about the order of planets, concept of planet movement, basic information about each planet, basic information about extreme geographical features </a:t>
            </a:r>
          </a:p>
          <a:p>
            <a:pPr lvl="0">
              <a:lnSpc>
                <a:spcPct val="150000"/>
              </a:lnSpc>
              <a:spcAft>
                <a:spcPts val="0"/>
              </a:spcAft>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Functions:</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 students give basic information about each planet and extreme geographical features of the world and their own countries</a:t>
            </a:r>
          </a:p>
          <a:p>
            <a:pPr lvl="0">
              <a:lnSpc>
                <a:spcPct val="150000"/>
              </a:lnSpc>
              <a:spcAft>
                <a:spcPts val="0"/>
              </a:spcAft>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Communication </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students describe the Solar System and its planets</a:t>
            </a:r>
          </a:p>
          <a:p>
            <a:pPr lvl="0">
              <a:lnSpc>
                <a:spcPct val="150000"/>
              </a:lnSpc>
              <a:spcAft>
                <a:spcPts val="0"/>
              </a:spcAft>
            </a:pP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n-GB" b="1" dirty="0">
                <a:solidFill>
                  <a:srgbClr val="000000"/>
                </a:solidFill>
                <a:latin typeface="Calibri" panose="020F0502020204030204" pitchFamily="34" charset="0"/>
                <a:ea typeface="Calibri" panose="020F0502020204030204" pitchFamily="34" charset="0"/>
                <a:cs typeface="Calibri" panose="020F0502020204030204" pitchFamily="34" charset="0"/>
              </a:rPr>
              <a:t>Culture </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students reflect on how extreme geographical features may impact their countries and lives</a:t>
            </a:r>
            <a:endParaRPr lang="it-IT"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88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8856C4-0B8D-46EB-A2B4-402D11FF7C0B}"/>
              </a:ext>
            </a:extLst>
          </p:cNvPr>
          <p:cNvSpPr>
            <a:spLocks noGrp="1"/>
          </p:cNvSpPr>
          <p:nvPr>
            <p:ph type="title"/>
          </p:nvPr>
        </p:nvSpPr>
        <p:spPr/>
        <p:txBody>
          <a:bodyPr>
            <a:normAutofit/>
          </a:bodyPr>
          <a:lstStyle/>
          <a:p>
            <a:pPr algn="ctr"/>
            <a:r>
              <a:rPr lang="it-IT" sz="4000" b="1" dirty="0">
                <a:latin typeface="Berlin Sans FB Demi" panose="020E0802020502020306" pitchFamily="34" charset="0"/>
              </a:rPr>
              <a:t>GETTING STARTED</a:t>
            </a:r>
          </a:p>
        </p:txBody>
      </p:sp>
      <p:sp>
        <p:nvSpPr>
          <p:cNvPr id="3" name="Segnaposto contenuto 2">
            <a:extLst>
              <a:ext uri="{FF2B5EF4-FFF2-40B4-BE49-F238E27FC236}">
                <a16:creationId xmlns:a16="http://schemas.microsoft.com/office/drawing/2014/main" id="{8EEC9EB2-3F9F-41A9-99EA-79FEDDCE0293}"/>
              </a:ext>
            </a:extLst>
          </p:cNvPr>
          <p:cNvSpPr>
            <a:spLocks noGrp="1"/>
          </p:cNvSpPr>
          <p:nvPr>
            <p:ph idx="1"/>
          </p:nvPr>
        </p:nvSpPr>
        <p:spPr/>
        <p:txBody>
          <a:bodyPr/>
          <a:lstStyle/>
          <a:p>
            <a:r>
              <a:rPr lang="it-IT" b="1" dirty="0"/>
              <a:t>Dr. </a:t>
            </a:r>
            <a:r>
              <a:rPr lang="it-IT" b="1" dirty="0" err="1"/>
              <a:t>Binocs</a:t>
            </a:r>
            <a:r>
              <a:rPr lang="it-IT" b="1" dirty="0"/>
              <a:t> </a:t>
            </a:r>
            <a:r>
              <a:rPr lang="it-IT" dirty="0" err="1"/>
              <a:t>is</a:t>
            </a:r>
            <a:r>
              <a:rPr lang="it-IT" dirty="0"/>
              <a:t> one of the </a:t>
            </a:r>
            <a:r>
              <a:rPr lang="it-IT" dirty="0" err="1"/>
              <a:t>most</a:t>
            </a:r>
            <a:r>
              <a:rPr lang="it-IT" dirty="0"/>
              <a:t> </a:t>
            </a:r>
            <a:r>
              <a:rPr lang="it-IT" dirty="0" err="1"/>
              <a:t>useful</a:t>
            </a:r>
            <a:r>
              <a:rPr lang="it-IT" dirty="0"/>
              <a:t> </a:t>
            </a:r>
            <a:r>
              <a:rPr lang="it-IT" dirty="0" err="1"/>
              <a:t>resources</a:t>
            </a:r>
            <a:r>
              <a:rPr lang="it-IT" dirty="0"/>
              <a:t> </a:t>
            </a:r>
            <a:r>
              <a:rPr lang="it-IT" dirty="0" err="1"/>
              <a:t>you</a:t>
            </a:r>
            <a:r>
              <a:rPr lang="it-IT" dirty="0"/>
              <a:t> can </a:t>
            </a:r>
            <a:r>
              <a:rPr lang="it-IT" dirty="0" err="1"/>
              <a:t>find</a:t>
            </a:r>
            <a:r>
              <a:rPr lang="it-IT" dirty="0"/>
              <a:t> on the Internet.</a:t>
            </a:r>
          </a:p>
          <a:p>
            <a:r>
              <a:rPr lang="it-IT" dirty="0" err="1"/>
              <a:t>It’s</a:t>
            </a:r>
            <a:r>
              <a:rPr lang="it-IT" dirty="0"/>
              <a:t> free and </a:t>
            </a:r>
            <a:r>
              <a:rPr lang="it-IT" dirty="0" err="1"/>
              <a:t>you</a:t>
            </a:r>
            <a:r>
              <a:rPr lang="it-IT" dirty="0"/>
              <a:t> can </a:t>
            </a:r>
            <a:r>
              <a:rPr lang="it-IT" dirty="0" err="1"/>
              <a:t>rely</a:t>
            </a:r>
            <a:r>
              <a:rPr lang="it-IT" dirty="0"/>
              <a:t> on the </a:t>
            </a:r>
            <a:r>
              <a:rPr lang="it-IT" dirty="0" err="1"/>
              <a:t>content</a:t>
            </a:r>
            <a:r>
              <a:rPr lang="it-IT" dirty="0"/>
              <a:t> </a:t>
            </a:r>
            <a:r>
              <a:rPr lang="it-IT" dirty="0" err="1"/>
              <a:t>that</a:t>
            </a:r>
            <a:r>
              <a:rPr lang="it-IT" dirty="0"/>
              <a:t> </a:t>
            </a:r>
            <a:r>
              <a:rPr lang="it-IT" dirty="0" err="1"/>
              <a:t>is</a:t>
            </a:r>
            <a:r>
              <a:rPr lang="it-IT" dirty="0"/>
              <a:t> </a:t>
            </a:r>
            <a:r>
              <a:rPr lang="it-IT" dirty="0" err="1"/>
              <a:t>given</a:t>
            </a:r>
            <a:r>
              <a:rPr lang="it-IT" dirty="0"/>
              <a:t>.</a:t>
            </a:r>
          </a:p>
          <a:p>
            <a:r>
              <a:rPr lang="it-IT" dirty="0"/>
              <a:t>Using a video can show the </a:t>
            </a:r>
            <a:r>
              <a:rPr lang="it-IT" dirty="0" err="1"/>
              <a:t>kids</a:t>
            </a:r>
            <a:r>
              <a:rPr lang="it-IT" dirty="0"/>
              <a:t> the </a:t>
            </a:r>
            <a:r>
              <a:rPr lang="it-IT" dirty="0" err="1"/>
              <a:t>topic</a:t>
            </a:r>
            <a:r>
              <a:rPr lang="it-IT" dirty="0"/>
              <a:t> from </a:t>
            </a:r>
            <a:r>
              <a:rPr lang="it-IT" dirty="0" err="1"/>
              <a:t>another</a:t>
            </a:r>
            <a:r>
              <a:rPr lang="it-IT" dirty="0"/>
              <a:t> point of </a:t>
            </a:r>
            <a:r>
              <a:rPr lang="it-IT" dirty="0" err="1"/>
              <a:t>view</a:t>
            </a:r>
            <a:r>
              <a:rPr lang="it-IT" dirty="0"/>
              <a:t> and </a:t>
            </a:r>
            <a:r>
              <a:rPr lang="it-IT" dirty="0" err="1"/>
              <a:t>this</a:t>
            </a:r>
            <a:r>
              <a:rPr lang="it-IT" dirty="0"/>
              <a:t> can </a:t>
            </a:r>
            <a:r>
              <a:rPr lang="it-IT" dirty="0" err="1"/>
              <a:t>allow</a:t>
            </a:r>
            <a:r>
              <a:rPr lang="it-IT" dirty="0"/>
              <a:t> </a:t>
            </a:r>
            <a:r>
              <a:rPr lang="it-IT" dirty="0" err="1"/>
              <a:t>you</a:t>
            </a:r>
            <a:r>
              <a:rPr lang="it-IT" dirty="0"/>
              <a:t>, </a:t>
            </a:r>
            <a:r>
              <a:rPr lang="it-IT" dirty="0" err="1"/>
              <a:t>as</a:t>
            </a:r>
            <a:r>
              <a:rPr lang="it-IT" dirty="0"/>
              <a:t> the </a:t>
            </a:r>
            <a:r>
              <a:rPr lang="it-IT" dirty="0" err="1"/>
              <a:t>teacher</a:t>
            </a:r>
            <a:r>
              <a:rPr lang="it-IT" dirty="0"/>
              <a:t>, to start a brainstorming with </a:t>
            </a:r>
            <a:r>
              <a:rPr lang="it-IT" dirty="0" err="1"/>
              <a:t>them</a:t>
            </a:r>
            <a:r>
              <a:rPr lang="it-IT" dirty="0"/>
              <a:t> </a:t>
            </a:r>
            <a:r>
              <a:rPr lang="it-IT" dirty="0" err="1"/>
              <a:t>about</a:t>
            </a:r>
            <a:r>
              <a:rPr lang="it-IT" dirty="0"/>
              <a:t> </a:t>
            </a:r>
            <a:r>
              <a:rPr lang="it-IT" dirty="0" err="1"/>
              <a:t>their</a:t>
            </a:r>
            <a:r>
              <a:rPr lang="it-IT" dirty="0"/>
              <a:t> knowledge on the </a:t>
            </a:r>
            <a:r>
              <a:rPr lang="it-IT" dirty="0" err="1"/>
              <a:t>topic</a:t>
            </a:r>
            <a:r>
              <a:rPr lang="it-IT" dirty="0"/>
              <a:t> </a:t>
            </a:r>
            <a:r>
              <a:rPr lang="it-IT" dirty="0" err="1"/>
              <a:t>itself</a:t>
            </a:r>
            <a:r>
              <a:rPr lang="it-IT" dirty="0"/>
              <a:t>.</a:t>
            </a:r>
          </a:p>
          <a:p>
            <a:r>
              <a:rPr lang="it-IT" dirty="0" err="1"/>
              <a:t>Remember</a:t>
            </a:r>
            <a:r>
              <a:rPr lang="it-IT" dirty="0"/>
              <a:t> </a:t>
            </a:r>
            <a:r>
              <a:rPr lang="it-IT" dirty="0" err="1"/>
              <a:t>that</a:t>
            </a:r>
            <a:r>
              <a:rPr lang="it-IT" dirty="0"/>
              <a:t> a video </a:t>
            </a:r>
            <a:r>
              <a:rPr lang="it-IT" dirty="0" err="1"/>
              <a:t>needs</a:t>
            </a:r>
            <a:r>
              <a:rPr lang="it-IT" dirty="0"/>
              <a:t> to be </a:t>
            </a:r>
            <a:r>
              <a:rPr lang="it-IT" dirty="0" err="1"/>
              <a:t>stopped</a:t>
            </a:r>
            <a:r>
              <a:rPr lang="it-IT" dirty="0"/>
              <a:t> </a:t>
            </a:r>
            <a:r>
              <a:rPr lang="it-IT" dirty="0" err="1"/>
              <a:t>lots</a:t>
            </a:r>
            <a:r>
              <a:rPr lang="it-IT" dirty="0"/>
              <a:t> of time to </a:t>
            </a:r>
            <a:r>
              <a:rPr lang="it-IT" dirty="0" err="1"/>
              <a:t>explain</a:t>
            </a:r>
            <a:r>
              <a:rPr lang="it-IT" dirty="0"/>
              <a:t> the </a:t>
            </a:r>
            <a:r>
              <a:rPr lang="it-IT" dirty="0" err="1"/>
              <a:t>content</a:t>
            </a:r>
            <a:r>
              <a:rPr lang="it-IT" dirty="0"/>
              <a:t> in more </a:t>
            </a:r>
            <a:r>
              <a:rPr lang="it-IT" dirty="0" err="1"/>
              <a:t>detail</a:t>
            </a:r>
            <a:r>
              <a:rPr lang="it-IT" dirty="0"/>
              <a:t>.</a:t>
            </a:r>
          </a:p>
          <a:p>
            <a:r>
              <a:rPr lang="it-IT" dirty="0"/>
              <a:t>A </a:t>
            </a:r>
            <a:r>
              <a:rPr lang="it-IT" dirty="0" err="1"/>
              <a:t>didactic</a:t>
            </a:r>
            <a:r>
              <a:rPr lang="it-IT" dirty="0"/>
              <a:t> video </a:t>
            </a:r>
            <a:r>
              <a:rPr lang="it-IT" dirty="0" err="1"/>
              <a:t>usually</a:t>
            </a:r>
            <a:r>
              <a:rPr lang="it-IT" dirty="0"/>
              <a:t> helps the </a:t>
            </a:r>
            <a:r>
              <a:rPr lang="it-IT" dirty="0" err="1"/>
              <a:t>student</a:t>
            </a:r>
            <a:r>
              <a:rPr lang="it-IT" dirty="0"/>
              <a:t> to create </a:t>
            </a:r>
            <a:r>
              <a:rPr lang="it-IT" dirty="0" err="1"/>
              <a:t>questions</a:t>
            </a:r>
            <a:r>
              <a:rPr lang="it-IT" dirty="0"/>
              <a:t> on the </a:t>
            </a:r>
            <a:r>
              <a:rPr lang="it-IT" dirty="0" err="1"/>
              <a:t>topic</a:t>
            </a:r>
            <a:r>
              <a:rPr lang="it-IT" dirty="0"/>
              <a:t> and helps </a:t>
            </a:r>
            <a:r>
              <a:rPr lang="it-IT" dirty="0" err="1"/>
              <a:t>you</a:t>
            </a:r>
            <a:r>
              <a:rPr lang="it-IT" dirty="0"/>
              <a:t> to </a:t>
            </a:r>
            <a:r>
              <a:rPr lang="it-IT" dirty="0" err="1"/>
              <a:t>find</a:t>
            </a:r>
            <a:r>
              <a:rPr lang="it-IT" dirty="0"/>
              <a:t> the best way to </a:t>
            </a:r>
            <a:r>
              <a:rPr lang="it-IT" dirty="0" err="1"/>
              <a:t>keep</a:t>
            </a:r>
            <a:r>
              <a:rPr lang="it-IT" dirty="0"/>
              <a:t> </a:t>
            </a:r>
            <a:r>
              <a:rPr lang="it-IT" dirty="0" err="1"/>
              <a:t>their</a:t>
            </a:r>
            <a:r>
              <a:rPr lang="it-IT" dirty="0"/>
              <a:t> focus and </a:t>
            </a:r>
            <a:r>
              <a:rPr lang="it-IT" dirty="0" err="1"/>
              <a:t>interest</a:t>
            </a:r>
            <a:endParaRPr lang="it-IT" dirty="0"/>
          </a:p>
          <a:p>
            <a:endParaRPr lang="it-IT" dirty="0"/>
          </a:p>
        </p:txBody>
      </p:sp>
    </p:spTree>
    <p:extLst>
      <p:ext uri="{BB962C8B-B14F-4D97-AF65-F5344CB8AC3E}">
        <p14:creationId xmlns:p14="http://schemas.microsoft.com/office/powerpoint/2010/main" val="2960489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200BC22-66ED-4AED-A633-667CB567D3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554" y="363415"/>
            <a:ext cx="6459416" cy="6142894"/>
          </a:xfrm>
          <a:prstGeom prst="rect">
            <a:avLst/>
          </a:prstGeom>
          <a:noFill/>
          <a:ln>
            <a:noFill/>
          </a:ln>
        </p:spPr>
      </p:pic>
      <p:sp>
        <p:nvSpPr>
          <p:cNvPr id="3" name="CasellaDiTesto 2">
            <a:extLst>
              <a:ext uri="{FF2B5EF4-FFF2-40B4-BE49-F238E27FC236}">
                <a16:creationId xmlns:a16="http://schemas.microsoft.com/office/drawing/2014/main" id="{CBB7720D-547B-470B-A2F3-CE2854807074}"/>
              </a:ext>
            </a:extLst>
          </p:cNvPr>
          <p:cNvSpPr txBox="1"/>
          <p:nvPr/>
        </p:nvSpPr>
        <p:spPr>
          <a:xfrm>
            <a:off x="8534400" y="539262"/>
            <a:ext cx="3294185" cy="3139321"/>
          </a:xfrm>
          <a:prstGeom prst="rect">
            <a:avLst/>
          </a:prstGeom>
          <a:noFill/>
        </p:spPr>
        <p:txBody>
          <a:bodyPr wrap="square" rtlCol="0">
            <a:spAutoFit/>
          </a:bodyPr>
          <a:lstStyle/>
          <a:p>
            <a:r>
              <a:rPr lang="it-IT" dirty="0"/>
              <a:t>The </a:t>
            </a:r>
            <a:r>
              <a:rPr lang="it-IT" dirty="0" err="1"/>
              <a:t>students</a:t>
            </a:r>
            <a:r>
              <a:rPr lang="it-IT" dirty="0"/>
              <a:t> can work in groups and </a:t>
            </a:r>
            <a:r>
              <a:rPr lang="it-IT" dirty="0" err="1"/>
              <a:t>fill</a:t>
            </a:r>
            <a:r>
              <a:rPr lang="it-IT" dirty="0"/>
              <a:t> in some </a:t>
            </a:r>
            <a:r>
              <a:rPr lang="it-IT" b="1" dirty="0" err="1"/>
              <a:t>worksheets</a:t>
            </a:r>
            <a:r>
              <a:rPr lang="it-IT" b="1" dirty="0"/>
              <a:t> </a:t>
            </a:r>
            <a:r>
              <a:rPr lang="it-IT" dirty="0" err="1"/>
              <a:t>that</a:t>
            </a:r>
            <a:r>
              <a:rPr lang="it-IT" dirty="0"/>
              <a:t> </a:t>
            </a:r>
            <a:r>
              <a:rPr lang="it-IT" dirty="0" err="1"/>
              <a:t>you</a:t>
            </a:r>
            <a:r>
              <a:rPr lang="it-IT" dirty="0"/>
              <a:t> can </a:t>
            </a:r>
            <a:r>
              <a:rPr lang="it-IT" dirty="0" err="1"/>
              <a:t>easily</a:t>
            </a:r>
            <a:r>
              <a:rPr lang="it-IT" dirty="0"/>
              <a:t> </a:t>
            </a:r>
            <a:r>
              <a:rPr lang="it-IT" dirty="0" err="1"/>
              <a:t>find</a:t>
            </a:r>
            <a:r>
              <a:rPr lang="it-IT" dirty="0"/>
              <a:t> on the Internet.</a:t>
            </a:r>
          </a:p>
          <a:p>
            <a:endParaRPr lang="it-IT" dirty="0"/>
          </a:p>
          <a:p>
            <a:r>
              <a:rPr lang="it-IT" b="1" dirty="0"/>
              <a:t>«British School» </a:t>
            </a:r>
            <a:r>
              <a:rPr lang="it-IT" b="1" dirty="0" err="1"/>
              <a:t>material</a:t>
            </a:r>
            <a:r>
              <a:rPr lang="it-IT" b="1" dirty="0"/>
              <a:t> </a:t>
            </a:r>
            <a:r>
              <a:rPr lang="it-IT" dirty="0" err="1"/>
              <a:t>is</a:t>
            </a:r>
            <a:r>
              <a:rPr lang="it-IT" dirty="0"/>
              <a:t> </a:t>
            </a:r>
            <a:r>
              <a:rPr lang="it-IT" dirty="0" err="1"/>
              <a:t>always</a:t>
            </a:r>
            <a:r>
              <a:rPr lang="it-IT" dirty="0"/>
              <a:t> a good </a:t>
            </a:r>
            <a:r>
              <a:rPr lang="it-IT" dirty="0" err="1"/>
              <a:t>choice</a:t>
            </a:r>
            <a:r>
              <a:rPr lang="it-IT" dirty="0"/>
              <a:t>, </a:t>
            </a:r>
            <a:r>
              <a:rPr lang="it-IT" dirty="0" err="1"/>
              <a:t>but</a:t>
            </a:r>
            <a:r>
              <a:rPr lang="it-IT" dirty="0"/>
              <a:t> </a:t>
            </a:r>
            <a:r>
              <a:rPr lang="it-IT" dirty="0" err="1"/>
              <a:t>remember</a:t>
            </a:r>
            <a:r>
              <a:rPr lang="it-IT" dirty="0"/>
              <a:t> to check </a:t>
            </a:r>
            <a:r>
              <a:rPr lang="it-IT" dirty="0" err="1"/>
              <a:t>it</a:t>
            </a:r>
            <a:r>
              <a:rPr lang="it-IT" dirty="0"/>
              <a:t> and  </a:t>
            </a:r>
            <a:r>
              <a:rPr lang="it-IT" dirty="0" err="1"/>
              <a:t>see</a:t>
            </a:r>
            <a:r>
              <a:rPr lang="it-IT" dirty="0"/>
              <a:t> </a:t>
            </a:r>
            <a:r>
              <a:rPr lang="it-IT" dirty="0" err="1"/>
              <a:t>if</a:t>
            </a:r>
            <a:r>
              <a:rPr lang="it-IT" dirty="0"/>
              <a:t> </a:t>
            </a:r>
            <a:r>
              <a:rPr lang="it-IT" dirty="0" err="1"/>
              <a:t>it</a:t>
            </a:r>
            <a:r>
              <a:rPr lang="it-IT" dirty="0"/>
              <a:t> can be </a:t>
            </a:r>
            <a:r>
              <a:rPr lang="it-IT" dirty="0" err="1"/>
              <a:t>useful</a:t>
            </a:r>
            <a:r>
              <a:rPr lang="it-IT" dirty="0"/>
              <a:t> for </a:t>
            </a:r>
            <a:r>
              <a:rPr lang="it-IT" dirty="0" err="1"/>
              <a:t>your</a:t>
            </a:r>
            <a:r>
              <a:rPr lang="it-IT" dirty="0"/>
              <a:t> classes.</a:t>
            </a:r>
          </a:p>
          <a:p>
            <a:endParaRPr lang="it-IT" dirty="0"/>
          </a:p>
        </p:txBody>
      </p:sp>
    </p:spTree>
    <p:extLst>
      <p:ext uri="{BB962C8B-B14F-4D97-AF65-F5344CB8AC3E}">
        <p14:creationId xmlns:p14="http://schemas.microsoft.com/office/powerpoint/2010/main" val="274135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190EA6F-C12B-48D1-B9EC-FAFCE6D5D47F}"/>
              </a:ext>
            </a:extLst>
          </p:cNvPr>
          <p:cNvPicPr>
            <a:picLocks noChangeAspect="1"/>
          </p:cNvPicPr>
          <p:nvPr/>
        </p:nvPicPr>
        <p:blipFill>
          <a:blip r:embed="rId2"/>
          <a:stretch>
            <a:fillRect/>
          </a:stretch>
        </p:blipFill>
        <p:spPr>
          <a:xfrm>
            <a:off x="3446318" y="0"/>
            <a:ext cx="5299364" cy="6858000"/>
          </a:xfrm>
          <a:prstGeom prst="rect">
            <a:avLst/>
          </a:prstGeom>
        </p:spPr>
      </p:pic>
      <p:sp>
        <p:nvSpPr>
          <p:cNvPr id="4" name="CasellaDiTesto 3">
            <a:extLst>
              <a:ext uri="{FF2B5EF4-FFF2-40B4-BE49-F238E27FC236}">
                <a16:creationId xmlns:a16="http://schemas.microsoft.com/office/drawing/2014/main" id="{2ADE19F0-751A-401C-A2B0-3663F9983289}"/>
              </a:ext>
            </a:extLst>
          </p:cNvPr>
          <p:cNvSpPr txBox="1"/>
          <p:nvPr/>
        </p:nvSpPr>
        <p:spPr>
          <a:xfrm>
            <a:off x="9013372" y="659566"/>
            <a:ext cx="1698172" cy="1477328"/>
          </a:xfrm>
          <a:prstGeom prst="rect">
            <a:avLst/>
          </a:prstGeom>
          <a:noFill/>
        </p:spPr>
        <p:txBody>
          <a:bodyPr wrap="square" rtlCol="0">
            <a:spAutoFit/>
          </a:bodyPr>
          <a:lstStyle/>
          <a:p>
            <a:r>
              <a:rPr lang="it-IT" b="1" dirty="0" err="1"/>
              <a:t>You</a:t>
            </a:r>
            <a:r>
              <a:rPr lang="it-IT" b="1" dirty="0"/>
              <a:t> can </a:t>
            </a:r>
            <a:r>
              <a:rPr lang="it-IT" b="1" dirty="0" err="1"/>
              <a:t>also</a:t>
            </a:r>
            <a:r>
              <a:rPr lang="it-IT" b="1" dirty="0"/>
              <a:t> start with a Word Game to </a:t>
            </a:r>
            <a:r>
              <a:rPr lang="it-IT" b="1" dirty="0" err="1"/>
              <a:t>warm</a:t>
            </a:r>
            <a:r>
              <a:rPr lang="it-IT" b="1" dirty="0"/>
              <a:t> the class up!</a:t>
            </a:r>
          </a:p>
        </p:txBody>
      </p:sp>
    </p:spTree>
    <p:extLst>
      <p:ext uri="{BB962C8B-B14F-4D97-AF65-F5344CB8AC3E}">
        <p14:creationId xmlns:p14="http://schemas.microsoft.com/office/powerpoint/2010/main" val="360912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7C5B194-EBCE-461F-81BB-2C3B33719F8F}"/>
              </a:ext>
            </a:extLst>
          </p:cNvPr>
          <p:cNvSpPr txBox="1"/>
          <p:nvPr/>
        </p:nvSpPr>
        <p:spPr>
          <a:xfrm>
            <a:off x="1992923" y="633046"/>
            <a:ext cx="8077200" cy="1077218"/>
          </a:xfrm>
          <a:prstGeom prst="rect">
            <a:avLst/>
          </a:prstGeom>
          <a:noFill/>
        </p:spPr>
        <p:txBody>
          <a:bodyPr wrap="square" rtlCol="0">
            <a:spAutoFit/>
          </a:bodyPr>
          <a:lstStyle/>
          <a:p>
            <a:pPr algn="ctr"/>
            <a:r>
              <a:rPr lang="it-IT" sz="3200" b="1" dirty="0">
                <a:latin typeface="Berlin Sans FB" panose="020E0602020502020306" pitchFamily="34" charset="0"/>
              </a:rPr>
              <a:t>FIND INTERESTING STORIES OR CURIOSITIES ON THE TOPIC</a:t>
            </a:r>
          </a:p>
        </p:txBody>
      </p:sp>
      <p:sp>
        <p:nvSpPr>
          <p:cNvPr id="4" name="CasellaDiTesto 3">
            <a:extLst>
              <a:ext uri="{FF2B5EF4-FFF2-40B4-BE49-F238E27FC236}">
                <a16:creationId xmlns:a16="http://schemas.microsoft.com/office/drawing/2014/main" id="{1AA43602-E35F-4632-853B-45C88167AE64}"/>
              </a:ext>
            </a:extLst>
          </p:cNvPr>
          <p:cNvSpPr txBox="1"/>
          <p:nvPr/>
        </p:nvSpPr>
        <p:spPr>
          <a:xfrm>
            <a:off x="1219200" y="2297723"/>
            <a:ext cx="9941169" cy="3139321"/>
          </a:xfrm>
          <a:prstGeom prst="rect">
            <a:avLst/>
          </a:prstGeom>
          <a:noFill/>
        </p:spPr>
        <p:txBody>
          <a:bodyPr wrap="square" rtlCol="0">
            <a:spAutoFit/>
          </a:bodyPr>
          <a:lstStyle/>
          <a:p>
            <a:r>
              <a:rPr lang="it-IT" dirty="0"/>
              <a:t>For </a:t>
            </a:r>
            <a:r>
              <a:rPr lang="it-IT" dirty="0" err="1"/>
              <a:t>example</a:t>
            </a:r>
            <a:r>
              <a:rPr lang="it-IT" dirty="0"/>
              <a:t>, </a:t>
            </a:r>
            <a:r>
              <a:rPr lang="it-IT" dirty="0" err="1"/>
              <a:t>let</a:t>
            </a:r>
            <a:r>
              <a:rPr lang="it-IT" dirty="0"/>
              <a:t> </a:t>
            </a:r>
            <a:r>
              <a:rPr lang="it-IT" dirty="0" err="1"/>
              <a:t>them</a:t>
            </a:r>
            <a:r>
              <a:rPr lang="it-IT" dirty="0"/>
              <a:t> work in </a:t>
            </a:r>
            <a:r>
              <a:rPr lang="it-IT" dirty="0" err="1"/>
              <a:t>pairs</a:t>
            </a:r>
            <a:r>
              <a:rPr lang="it-IT" dirty="0"/>
              <a:t> or </a:t>
            </a:r>
            <a:r>
              <a:rPr lang="it-IT" dirty="0" err="1"/>
              <a:t>little</a:t>
            </a:r>
            <a:r>
              <a:rPr lang="it-IT" dirty="0"/>
              <a:t> groups. </a:t>
            </a:r>
            <a:r>
              <a:rPr lang="it-IT" dirty="0" err="1"/>
              <a:t>Ask</a:t>
            </a:r>
            <a:r>
              <a:rPr lang="it-IT" dirty="0"/>
              <a:t> </a:t>
            </a:r>
            <a:r>
              <a:rPr lang="it-IT" dirty="0" err="1"/>
              <a:t>them</a:t>
            </a:r>
            <a:r>
              <a:rPr lang="it-IT" dirty="0"/>
              <a:t> to </a:t>
            </a:r>
            <a:r>
              <a:rPr lang="it-IT" dirty="0" err="1"/>
              <a:t>think</a:t>
            </a:r>
            <a:r>
              <a:rPr lang="it-IT" dirty="0"/>
              <a:t> </a:t>
            </a:r>
            <a:r>
              <a:rPr lang="it-IT" dirty="0" err="1"/>
              <a:t>about</a:t>
            </a:r>
            <a:r>
              <a:rPr lang="it-IT" dirty="0"/>
              <a:t> </a:t>
            </a:r>
            <a:r>
              <a:rPr lang="it-IT" dirty="0" err="1"/>
              <a:t>what</a:t>
            </a:r>
            <a:r>
              <a:rPr lang="it-IT" dirty="0"/>
              <a:t> </a:t>
            </a:r>
            <a:r>
              <a:rPr lang="it-IT" dirty="0" err="1"/>
              <a:t>they</a:t>
            </a:r>
            <a:r>
              <a:rPr lang="it-IT" dirty="0"/>
              <a:t> know </a:t>
            </a:r>
            <a:r>
              <a:rPr lang="it-IT" dirty="0" err="1"/>
              <a:t>about</a:t>
            </a:r>
            <a:r>
              <a:rPr lang="it-IT" dirty="0"/>
              <a:t> </a:t>
            </a:r>
            <a:r>
              <a:rPr lang="it-IT" dirty="0" err="1"/>
              <a:t>planets</a:t>
            </a:r>
            <a:r>
              <a:rPr lang="it-IT" dirty="0"/>
              <a:t> and </a:t>
            </a:r>
            <a:r>
              <a:rPr lang="it-IT" dirty="0" err="1"/>
              <a:t>ask</a:t>
            </a:r>
            <a:r>
              <a:rPr lang="it-IT" dirty="0"/>
              <a:t> </a:t>
            </a:r>
            <a:r>
              <a:rPr lang="it-IT" dirty="0" err="1"/>
              <a:t>them</a:t>
            </a:r>
            <a:r>
              <a:rPr lang="it-IT" dirty="0"/>
              <a:t> </a:t>
            </a:r>
            <a:r>
              <a:rPr lang="it-IT" b="1" dirty="0"/>
              <a:t>to </a:t>
            </a:r>
            <a:r>
              <a:rPr lang="it-IT" b="1" dirty="0" err="1"/>
              <a:t>think</a:t>
            </a:r>
            <a:r>
              <a:rPr lang="it-IT" b="1" dirty="0"/>
              <a:t> </a:t>
            </a:r>
            <a:r>
              <a:rPr lang="it-IT" b="1" dirty="0" err="1"/>
              <a:t>about</a:t>
            </a:r>
            <a:r>
              <a:rPr lang="it-IT" b="1" dirty="0"/>
              <a:t> </a:t>
            </a:r>
            <a:r>
              <a:rPr lang="it-IT" b="1" dirty="0" err="1"/>
              <a:t>any</a:t>
            </a:r>
            <a:r>
              <a:rPr lang="it-IT" b="1" dirty="0"/>
              <a:t> </a:t>
            </a:r>
            <a:r>
              <a:rPr lang="it-IT" b="1" dirty="0" err="1"/>
              <a:t>possible</a:t>
            </a:r>
            <a:r>
              <a:rPr lang="it-IT" b="1" dirty="0"/>
              <a:t> connection </a:t>
            </a:r>
            <a:r>
              <a:rPr lang="it-IT" b="1" dirty="0" err="1"/>
              <a:t>between</a:t>
            </a:r>
            <a:r>
              <a:rPr lang="it-IT" b="1" dirty="0"/>
              <a:t> the </a:t>
            </a:r>
            <a:r>
              <a:rPr lang="it-IT" b="1" dirty="0" err="1"/>
              <a:t>topic</a:t>
            </a:r>
            <a:r>
              <a:rPr lang="it-IT" b="1" dirty="0"/>
              <a:t> and </a:t>
            </a:r>
            <a:r>
              <a:rPr lang="it-IT" b="1" dirty="0" err="1"/>
              <a:t>their</a:t>
            </a:r>
            <a:r>
              <a:rPr lang="it-IT" b="1" dirty="0"/>
              <a:t> </a:t>
            </a:r>
            <a:r>
              <a:rPr lang="it-IT" b="1" dirty="0" err="1"/>
              <a:t>real</a:t>
            </a:r>
            <a:r>
              <a:rPr lang="it-IT" b="1" dirty="0"/>
              <a:t> life.</a:t>
            </a:r>
          </a:p>
          <a:p>
            <a:endParaRPr lang="it-IT" dirty="0"/>
          </a:p>
          <a:p>
            <a:pPr marL="285750" indent="-285750">
              <a:lnSpc>
                <a:spcPct val="150000"/>
              </a:lnSpc>
              <a:buFont typeface="Wingdings" panose="05000000000000000000" pitchFamily="2" charset="2"/>
              <a:buChar char="Ø"/>
            </a:pPr>
            <a:r>
              <a:rPr lang="it-IT" dirty="0" err="1"/>
              <a:t>They</a:t>
            </a:r>
            <a:r>
              <a:rPr lang="it-IT" dirty="0"/>
              <a:t> can </a:t>
            </a:r>
            <a:r>
              <a:rPr lang="it-IT" dirty="0" err="1"/>
              <a:t>think</a:t>
            </a:r>
            <a:r>
              <a:rPr lang="it-IT" dirty="0"/>
              <a:t> </a:t>
            </a:r>
            <a:r>
              <a:rPr lang="it-IT" dirty="0" err="1"/>
              <a:t>about</a:t>
            </a:r>
            <a:r>
              <a:rPr lang="it-IT" dirty="0"/>
              <a:t> </a:t>
            </a:r>
            <a:r>
              <a:rPr lang="it-IT" dirty="0" err="1"/>
              <a:t>how</a:t>
            </a:r>
            <a:r>
              <a:rPr lang="it-IT" dirty="0"/>
              <a:t> the Solar System </a:t>
            </a:r>
            <a:r>
              <a:rPr lang="it-IT" dirty="0" err="1"/>
              <a:t>was</a:t>
            </a:r>
            <a:r>
              <a:rPr lang="it-IT" dirty="0"/>
              <a:t> </a:t>
            </a:r>
            <a:r>
              <a:rPr lang="it-IT" dirty="0" err="1"/>
              <a:t>discovered</a:t>
            </a:r>
            <a:r>
              <a:rPr lang="it-IT" dirty="0"/>
              <a:t>.</a:t>
            </a:r>
          </a:p>
          <a:p>
            <a:pPr marL="285750" indent="-285750">
              <a:lnSpc>
                <a:spcPct val="150000"/>
              </a:lnSpc>
              <a:buFont typeface="Wingdings" panose="05000000000000000000" pitchFamily="2" charset="2"/>
              <a:buChar char="Ø"/>
            </a:pPr>
            <a:r>
              <a:rPr lang="it-IT" dirty="0" err="1"/>
              <a:t>They</a:t>
            </a:r>
            <a:r>
              <a:rPr lang="it-IT" dirty="0"/>
              <a:t> can </a:t>
            </a:r>
            <a:r>
              <a:rPr lang="it-IT" dirty="0" err="1"/>
              <a:t>think</a:t>
            </a:r>
            <a:r>
              <a:rPr lang="it-IT" dirty="0"/>
              <a:t> </a:t>
            </a:r>
            <a:r>
              <a:rPr lang="it-IT" dirty="0" err="1"/>
              <a:t>about</a:t>
            </a:r>
            <a:r>
              <a:rPr lang="it-IT" dirty="0"/>
              <a:t> </a:t>
            </a:r>
            <a:r>
              <a:rPr lang="it-IT" dirty="0" err="1"/>
              <a:t>which</a:t>
            </a:r>
            <a:r>
              <a:rPr lang="it-IT" dirty="0"/>
              <a:t> First Names come from the Solar System</a:t>
            </a:r>
          </a:p>
          <a:p>
            <a:pPr marL="285750" indent="-285750">
              <a:lnSpc>
                <a:spcPct val="150000"/>
              </a:lnSpc>
              <a:buFont typeface="Wingdings" panose="05000000000000000000" pitchFamily="2" charset="2"/>
              <a:buChar char="Ø"/>
            </a:pPr>
            <a:r>
              <a:rPr lang="it-IT" dirty="0" err="1"/>
              <a:t>You</a:t>
            </a:r>
            <a:r>
              <a:rPr lang="it-IT" dirty="0"/>
              <a:t> can help </a:t>
            </a:r>
            <a:r>
              <a:rPr lang="it-IT" dirty="0" err="1"/>
              <a:t>them</a:t>
            </a:r>
            <a:r>
              <a:rPr lang="it-IT" dirty="0"/>
              <a:t> to </a:t>
            </a:r>
            <a:r>
              <a:rPr lang="it-IT" dirty="0" err="1"/>
              <a:t>find</a:t>
            </a:r>
            <a:r>
              <a:rPr lang="it-IT" dirty="0"/>
              <a:t> </a:t>
            </a:r>
            <a:r>
              <a:rPr lang="it-IT" dirty="0" err="1"/>
              <a:t>different</a:t>
            </a:r>
            <a:r>
              <a:rPr lang="it-IT" dirty="0"/>
              <a:t> links, </a:t>
            </a:r>
            <a:r>
              <a:rPr lang="it-IT" dirty="0" err="1"/>
              <a:t>such</a:t>
            </a:r>
            <a:r>
              <a:rPr lang="it-IT" dirty="0"/>
              <a:t> </a:t>
            </a:r>
            <a:r>
              <a:rPr lang="it-IT" dirty="0" err="1"/>
              <a:t>as</a:t>
            </a:r>
            <a:r>
              <a:rPr lang="it-IT" dirty="0"/>
              <a:t>: the connection </a:t>
            </a:r>
            <a:r>
              <a:rPr lang="it-IT" dirty="0" err="1"/>
              <a:t>between</a:t>
            </a:r>
            <a:r>
              <a:rPr lang="it-IT" dirty="0"/>
              <a:t> the </a:t>
            </a:r>
            <a:r>
              <a:rPr lang="it-IT" dirty="0" err="1"/>
              <a:t>planets</a:t>
            </a:r>
            <a:r>
              <a:rPr lang="it-IT" dirty="0"/>
              <a:t> and the days of the week in English, </a:t>
            </a:r>
            <a:r>
              <a:rPr lang="it-IT" dirty="0" err="1"/>
              <a:t>Italian</a:t>
            </a:r>
            <a:r>
              <a:rPr lang="it-IT" dirty="0"/>
              <a:t>, Spanish and </a:t>
            </a:r>
            <a:r>
              <a:rPr lang="it-IT" dirty="0" err="1"/>
              <a:t>also</a:t>
            </a:r>
            <a:r>
              <a:rPr lang="it-IT" dirty="0"/>
              <a:t> French.</a:t>
            </a:r>
          </a:p>
          <a:p>
            <a:endParaRPr lang="it-IT" dirty="0"/>
          </a:p>
        </p:txBody>
      </p:sp>
    </p:spTree>
    <p:extLst>
      <p:ext uri="{BB962C8B-B14F-4D97-AF65-F5344CB8AC3E}">
        <p14:creationId xmlns:p14="http://schemas.microsoft.com/office/powerpoint/2010/main" val="1058768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7039C97-2D19-443D-83AF-DD7481C89475}"/>
              </a:ext>
            </a:extLst>
          </p:cNvPr>
          <p:cNvSpPr txBox="1"/>
          <p:nvPr/>
        </p:nvSpPr>
        <p:spPr>
          <a:xfrm>
            <a:off x="1992923" y="633046"/>
            <a:ext cx="8077200" cy="1077218"/>
          </a:xfrm>
          <a:prstGeom prst="rect">
            <a:avLst/>
          </a:prstGeom>
          <a:noFill/>
        </p:spPr>
        <p:txBody>
          <a:bodyPr wrap="square" rtlCol="0">
            <a:spAutoFit/>
          </a:bodyPr>
          <a:lstStyle/>
          <a:p>
            <a:pPr algn="ctr"/>
            <a:r>
              <a:rPr lang="it-IT" sz="3200" b="1" dirty="0">
                <a:latin typeface="Berlin Sans FB" panose="020E0602020502020306" pitchFamily="34" charset="0"/>
              </a:rPr>
              <a:t>FIND INTERESTING STORIES OR CURIOSITIES ON THE TOPIC</a:t>
            </a:r>
          </a:p>
        </p:txBody>
      </p:sp>
      <p:sp>
        <p:nvSpPr>
          <p:cNvPr id="3" name="CasellaDiTesto 2">
            <a:extLst>
              <a:ext uri="{FF2B5EF4-FFF2-40B4-BE49-F238E27FC236}">
                <a16:creationId xmlns:a16="http://schemas.microsoft.com/office/drawing/2014/main" id="{485C07B6-F040-4234-8A36-6E98AB6241E1}"/>
              </a:ext>
            </a:extLst>
          </p:cNvPr>
          <p:cNvSpPr txBox="1"/>
          <p:nvPr/>
        </p:nvSpPr>
        <p:spPr>
          <a:xfrm>
            <a:off x="2098431" y="2145323"/>
            <a:ext cx="8991600" cy="4079631"/>
          </a:xfrm>
          <a:prstGeom prst="rect">
            <a:avLst/>
          </a:prstGeom>
          <a:noFill/>
        </p:spPr>
        <p:txBody>
          <a:bodyPr wrap="square" rtlCol="0">
            <a:spAutoFit/>
          </a:bodyPr>
          <a:lstStyle/>
          <a:p>
            <a:endParaRPr lang="it-IT"/>
          </a:p>
        </p:txBody>
      </p:sp>
      <p:graphicFrame>
        <p:nvGraphicFramePr>
          <p:cNvPr id="4" name="Tabella 3">
            <a:extLst>
              <a:ext uri="{FF2B5EF4-FFF2-40B4-BE49-F238E27FC236}">
                <a16:creationId xmlns:a16="http://schemas.microsoft.com/office/drawing/2014/main" id="{CFE09188-5540-4ED4-AEDE-38A12B5F85E9}"/>
              </a:ext>
            </a:extLst>
          </p:cNvPr>
          <p:cNvGraphicFramePr>
            <a:graphicFrameLocks noGrp="1"/>
          </p:cNvGraphicFramePr>
          <p:nvPr>
            <p:extLst>
              <p:ext uri="{D42A27DB-BD31-4B8C-83A1-F6EECF244321}">
                <p14:modId xmlns:p14="http://schemas.microsoft.com/office/powerpoint/2010/main" val="711453206"/>
              </p:ext>
            </p:extLst>
          </p:nvPr>
        </p:nvGraphicFramePr>
        <p:xfrm>
          <a:off x="1523999" y="2145323"/>
          <a:ext cx="10245966" cy="4372712"/>
        </p:xfrm>
        <a:graphic>
          <a:graphicData uri="http://schemas.openxmlformats.org/drawingml/2006/table">
            <a:tbl>
              <a:tblPr/>
              <a:tblGrid>
                <a:gridCol w="1707661">
                  <a:extLst>
                    <a:ext uri="{9D8B030D-6E8A-4147-A177-3AD203B41FA5}">
                      <a16:colId xmlns:a16="http://schemas.microsoft.com/office/drawing/2014/main" val="886620378"/>
                    </a:ext>
                  </a:extLst>
                </a:gridCol>
                <a:gridCol w="1707661">
                  <a:extLst>
                    <a:ext uri="{9D8B030D-6E8A-4147-A177-3AD203B41FA5}">
                      <a16:colId xmlns:a16="http://schemas.microsoft.com/office/drawing/2014/main" val="76420993"/>
                    </a:ext>
                  </a:extLst>
                </a:gridCol>
                <a:gridCol w="1707661">
                  <a:extLst>
                    <a:ext uri="{9D8B030D-6E8A-4147-A177-3AD203B41FA5}">
                      <a16:colId xmlns:a16="http://schemas.microsoft.com/office/drawing/2014/main" val="154693474"/>
                    </a:ext>
                  </a:extLst>
                </a:gridCol>
                <a:gridCol w="1707661">
                  <a:extLst>
                    <a:ext uri="{9D8B030D-6E8A-4147-A177-3AD203B41FA5}">
                      <a16:colId xmlns:a16="http://schemas.microsoft.com/office/drawing/2014/main" val="864147571"/>
                    </a:ext>
                  </a:extLst>
                </a:gridCol>
                <a:gridCol w="1707661">
                  <a:extLst>
                    <a:ext uri="{9D8B030D-6E8A-4147-A177-3AD203B41FA5}">
                      <a16:colId xmlns:a16="http://schemas.microsoft.com/office/drawing/2014/main" val="2293457602"/>
                    </a:ext>
                  </a:extLst>
                </a:gridCol>
                <a:gridCol w="1707661">
                  <a:extLst>
                    <a:ext uri="{9D8B030D-6E8A-4147-A177-3AD203B41FA5}">
                      <a16:colId xmlns:a16="http://schemas.microsoft.com/office/drawing/2014/main" val="2344302018"/>
                    </a:ext>
                  </a:extLst>
                </a:gridCol>
              </a:tblGrid>
              <a:tr h="546589">
                <a:tc>
                  <a:txBody>
                    <a:bodyPr/>
                    <a:lstStyle/>
                    <a:p>
                      <a:pPr algn="l" fontAlgn="ctr"/>
                      <a:r>
                        <a:rPr lang="it-IT" b="1">
                          <a:effectLst/>
                          <a:latin typeface="inherit"/>
                        </a:rPr>
                        <a:t>Day</a:t>
                      </a:r>
                      <a:endParaRPr lang="it-IT" b="0">
                        <a:effectLst/>
                        <a:latin typeface="inherit"/>
                      </a:endParaRPr>
                    </a:p>
                  </a:txBody>
                  <a:tcPr marL="57150" marR="57150" marT="57150" marB="57150" anchor="ctr">
                    <a:lnL>
                      <a:noFill/>
                    </a:lnL>
                    <a:lnR>
                      <a:noFill/>
                    </a:lnR>
                    <a:lnT>
                      <a:noFill/>
                    </a:lnT>
                    <a:lnB>
                      <a:noFill/>
                    </a:lnB>
                    <a:solidFill>
                      <a:srgbClr val="CCCCCC"/>
                    </a:solidFill>
                  </a:tcPr>
                </a:tc>
                <a:tc>
                  <a:txBody>
                    <a:bodyPr/>
                    <a:lstStyle/>
                    <a:p>
                      <a:pPr algn="l" fontAlgn="ctr"/>
                      <a:r>
                        <a:rPr lang="it-IT" b="1">
                          <a:effectLst/>
                          <a:latin typeface="inherit"/>
                        </a:rPr>
                        <a:t>Planet</a:t>
                      </a:r>
                      <a:endParaRPr lang="it-IT" b="0">
                        <a:effectLst/>
                        <a:latin typeface="inherit"/>
                      </a:endParaRPr>
                    </a:p>
                  </a:txBody>
                  <a:tcPr marL="57150" marR="57150" marT="57150" marB="57150" anchor="ctr">
                    <a:lnL>
                      <a:noFill/>
                    </a:lnL>
                    <a:lnR>
                      <a:noFill/>
                    </a:lnR>
                    <a:lnT>
                      <a:noFill/>
                    </a:lnT>
                    <a:lnB>
                      <a:noFill/>
                    </a:lnB>
                    <a:solidFill>
                      <a:srgbClr val="CCCCCC"/>
                    </a:solidFill>
                  </a:tcPr>
                </a:tc>
                <a:tc>
                  <a:txBody>
                    <a:bodyPr/>
                    <a:lstStyle/>
                    <a:p>
                      <a:pPr algn="l" fontAlgn="ctr"/>
                      <a:r>
                        <a:rPr lang="it-IT" b="1">
                          <a:effectLst/>
                          <a:latin typeface="inherit"/>
                        </a:rPr>
                        <a:t>Latin</a:t>
                      </a:r>
                      <a:endParaRPr lang="it-IT" b="0">
                        <a:effectLst/>
                        <a:latin typeface="inherit"/>
                      </a:endParaRPr>
                    </a:p>
                  </a:txBody>
                  <a:tcPr marL="57150" marR="57150" marT="57150" marB="57150" anchor="ctr">
                    <a:lnL>
                      <a:noFill/>
                    </a:lnL>
                    <a:lnR>
                      <a:noFill/>
                    </a:lnR>
                    <a:lnT>
                      <a:noFill/>
                    </a:lnT>
                    <a:lnB>
                      <a:noFill/>
                    </a:lnB>
                    <a:solidFill>
                      <a:srgbClr val="CCCCCC"/>
                    </a:solidFill>
                  </a:tcPr>
                </a:tc>
                <a:tc>
                  <a:txBody>
                    <a:bodyPr/>
                    <a:lstStyle/>
                    <a:p>
                      <a:pPr algn="l" fontAlgn="ctr"/>
                      <a:r>
                        <a:rPr lang="it-IT" b="1">
                          <a:effectLst/>
                          <a:latin typeface="inherit"/>
                        </a:rPr>
                        <a:t>Spanish</a:t>
                      </a:r>
                      <a:endParaRPr lang="it-IT" b="0">
                        <a:effectLst/>
                        <a:latin typeface="inherit"/>
                      </a:endParaRPr>
                    </a:p>
                  </a:txBody>
                  <a:tcPr marL="57150" marR="57150" marT="57150" marB="57150" anchor="ctr">
                    <a:lnL>
                      <a:noFill/>
                    </a:lnL>
                    <a:lnR>
                      <a:noFill/>
                    </a:lnR>
                    <a:lnT>
                      <a:noFill/>
                    </a:lnT>
                    <a:lnB>
                      <a:noFill/>
                    </a:lnB>
                    <a:solidFill>
                      <a:srgbClr val="CCCCCC"/>
                    </a:solidFill>
                  </a:tcPr>
                </a:tc>
                <a:tc>
                  <a:txBody>
                    <a:bodyPr/>
                    <a:lstStyle/>
                    <a:p>
                      <a:pPr algn="l" fontAlgn="ctr"/>
                      <a:r>
                        <a:rPr lang="it-IT" b="1">
                          <a:effectLst/>
                          <a:latin typeface="inherit"/>
                        </a:rPr>
                        <a:t>French</a:t>
                      </a:r>
                      <a:endParaRPr lang="it-IT" b="0">
                        <a:effectLst/>
                        <a:latin typeface="inherit"/>
                      </a:endParaRPr>
                    </a:p>
                  </a:txBody>
                  <a:tcPr marL="57150" marR="57150" marT="57150" marB="57150" anchor="ctr">
                    <a:lnL>
                      <a:noFill/>
                    </a:lnL>
                    <a:lnR>
                      <a:noFill/>
                    </a:lnR>
                    <a:lnT>
                      <a:noFill/>
                    </a:lnT>
                    <a:lnB>
                      <a:noFill/>
                    </a:lnB>
                    <a:solidFill>
                      <a:srgbClr val="CCCCCC"/>
                    </a:solidFill>
                  </a:tcPr>
                </a:tc>
                <a:tc>
                  <a:txBody>
                    <a:bodyPr/>
                    <a:lstStyle/>
                    <a:p>
                      <a:pPr algn="l" fontAlgn="ctr"/>
                      <a:r>
                        <a:rPr lang="it-IT" b="1">
                          <a:effectLst/>
                          <a:latin typeface="inherit"/>
                        </a:rPr>
                        <a:t>Italian</a:t>
                      </a:r>
                      <a:endParaRPr lang="it-IT" b="0">
                        <a:effectLst/>
                        <a:latin typeface="inherit"/>
                      </a:endParaRPr>
                    </a:p>
                  </a:txBody>
                  <a:tcPr marL="57150" marR="57150" marT="57150" marB="57150" anchor="ctr">
                    <a:lnL>
                      <a:noFill/>
                    </a:lnL>
                    <a:lnR>
                      <a:noFill/>
                    </a:lnR>
                    <a:lnT>
                      <a:noFill/>
                    </a:lnT>
                    <a:lnB>
                      <a:noFill/>
                    </a:lnB>
                    <a:solidFill>
                      <a:srgbClr val="CCCCCC"/>
                    </a:solidFill>
                  </a:tcPr>
                </a:tc>
                <a:extLst>
                  <a:ext uri="{0D108BD9-81ED-4DB2-BD59-A6C34878D82A}">
                    <a16:rowId xmlns:a16="http://schemas.microsoft.com/office/drawing/2014/main" val="4165508039"/>
                  </a:ext>
                </a:extLst>
              </a:tr>
              <a:tr h="546589">
                <a:tc>
                  <a:txBody>
                    <a:bodyPr/>
                    <a:lstStyle/>
                    <a:p>
                      <a:pPr algn="l" fontAlgn="ctr"/>
                      <a:r>
                        <a:rPr lang="it-IT" b="1">
                          <a:effectLst/>
                          <a:latin typeface="inherit"/>
                        </a:rPr>
                        <a:t>Monday</a:t>
                      </a:r>
                      <a:endParaRPr lang="it-IT" b="0">
                        <a:effectLst/>
                        <a:latin typeface="inherit"/>
                      </a:endParaRPr>
                    </a:p>
                  </a:txBody>
                  <a:tcPr marL="57150" marR="57150" marT="57150" marB="57150" anchor="ctr">
                    <a:lnL>
                      <a:noFill/>
                    </a:lnL>
                    <a:lnR>
                      <a:noFill/>
                    </a:lnR>
                    <a:lnT>
                      <a:noFill/>
                    </a:lnT>
                    <a:lnB>
                      <a:noFill/>
                    </a:lnB>
                  </a:tcPr>
                </a:tc>
                <a:tc>
                  <a:txBody>
                    <a:bodyPr/>
                    <a:lstStyle/>
                    <a:p>
                      <a:pPr algn="l" fontAlgn="ctr"/>
                      <a:r>
                        <a:rPr lang="it-IT" b="0">
                          <a:effectLst/>
                          <a:latin typeface="inherit"/>
                        </a:rPr>
                        <a:t>Moon</a:t>
                      </a:r>
                    </a:p>
                  </a:txBody>
                  <a:tcPr marL="57150" marR="57150" marT="57150" marB="57150" anchor="ctr">
                    <a:lnL>
                      <a:noFill/>
                    </a:lnL>
                    <a:lnR>
                      <a:noFill/>
                    </a:lnR>
                    <a:lnT>
                      <a:noFill/>
                    </a:lnT>
                    <a:lnB>
                      <a:noFill/>
                    </a:lnB>
                  </a:tcPr>
                </a:tc>
                <a:tc>
                  <a:txBody>
                    <a:bodyPr/>
                    <a:lstStyle/>
                    <a:p>
                      <a:pPr algn="l" fontAlgn="ctr"/>
                      <a:r>
                        <a:rPr lang="it-IT" b="0">
                          <a:effectLst/>
                          <a:latin typeface="inherit"/>
                        </a:rPr>
                        <a:t>Dies Lunae</a:t>
                      </a:r>
                    </a:p>
                  </a:txBody>
                  <a:tcPr marL="57150" marR="57150" marT="57150" marB="57150" anchor="ctr">
                    <a:lnL>
                      <a:noFill/>
                    </a:lnL>
                    <a:lnR>
                      <a:noFill/>
                    </a:lnR>
                    <a:lnT>
                      <a:noFill/>
                    </a:lnT>
                    <a:lnB>
                      <a:noFill/>
                    </a:lnB>
                  </a:tcPr>
                </a:tc>
                <a:tc>
                  <a:txBody>
                    <a:bodyPr/>
                    <a:lstStyle/>
                    <a:p>
                      <a:pPr algn="l" fontAlgn="ctr"/>
                      <a:r>
                        <a:rPr lang="it-IT" b="0">
                          <a:effectLst/>
                          <a:latin typeface="inherit"/>
                        </a:rPr>
                        <a:t>lunes</a:t>
                      </a:r>
                    </a:p>
                  </a:txBody>
                  <a:tcPr marL="57150" marR="57150" marT="57150" marB="57150" anchor="ctr">
                    <a:lnL>
                      <a:noFill/>
                    </a:lnL>
                    <a:lnR>
                      <a:noFill/>
                    </a:lnR>
                    <a:lnT>
                      <a:noFill/>
                    </a:lnT>
                    <a:lnB>
                      <a:noFill/>
                    </a:lnB>
                  </a:tcPr>
                </a:tc>
                <a:tc>
                  <a:txBody>
                    <a:bodyPr/>
                    <a:lstStyle/>
                    <a:p>
                      <a:pPr algn="l" fontAlgn="ctr"/>
                      <a:r>
                        <a:rPr lang="it-IT" b="0">
                          <a:effectLst/>
                          <a:latin typeface="inherit"/>
                        </a:rPr>
                        <a:t>lundi</a:t>
                      </a:r>
                    </a:p>
                  </a:txBody>
                  <a:tcPr marL="57150" marR="57150" marT="57150" marB="57150" anchor="ctr">
                    <a:lnL>
                      <a:noFill/>
                    </a:lnL>
                    <a:lnR>
                      <a:noFill/>
                    </a:lnR>
                    <a:lnT>
                      <a:noFill/>
                    </a:lnT>
                    <a:lnB>
                      <a:noFill/>
                    </a:lnB>
                  </a:tcPr>
                </a:tc>
                <a:tc>
                  <a:txBody>
                    <a:bodyPr/>
                    <a:lstStyle/>
                    <a:p>
                      <a:pPr algn="l" fontAlgn="ctr"/>
                      <a:r>
                        <a:rPr lang="it-IT" b="0">
                          <a:effectLst/>
                          <a:latin typeface="inherit"/>
                        </a:rPr>
                        <a:t>lunedi</a:t>
                      </a:r>
                    </a:p>
                  </a:txBody>
                  <a:tcPr marL="57150" marR="57150" marT="57150" marB="57150" anchor="ctr">
                    <a:lnL>
                      <a:noFill/>
                    </a:lnL>
                    <a:lnR>
                      <a:noFill/>
                    </a:lnR>
                    <a:lnT>
                      <a:noFill/>
                    </a:lnT>
                    <a:lnB>
                      <a:noFill/>
                    </a:lnB>
                  </a:tcPr>
                </a:tc>
                <a:extLst>
                  <a:ext uri="{0D108BD9-81ED-4DB2-BD59-A6C34878D82A}">
                    <a16:rowId xmlns:a16="http://schemas.microsoft.com/office/drawing/2014/main" val="511509168"/>
                  </a:ext>
                </a:extLst>
              </a:tr>
              <a:tr h="546589">
                <a:tc>
                  <a:txBody>
                    <a:bodyPr/>
                    <a:lstStyle/>
                    <a:p>
                      <a:pPr algn="l" fontAlgn="ctr"/>
                      <a:r>
                        <a:rPr lang="it-IT" b="1">
                          <a:effectLst/>
                          <a:latin typeface="inherit"/>
                        </a:rPr>
                        <a:t>Tuesday</a:t>
                      </a:r>
                      <a:endParaRPr lang="it-IT" b="0">
                        <a:effectLst/>
                        <a:latin typeface="inherit"/>
                      </a:endParaRPr>
                    </a:p>
                  </a:txBody>
                  <a:tcPr marL="57150" marR="57150" marT="57150" marB="57150" anchor="ctr">
                    <a:lnL>
                      <a:noFill/>
                    </a:lnL>
                    <a:lnR>
                      <a:noFill/>
                    </a:lnR>
                    <a:lnT>
                      <a:noFill/>
                    </a:lnT>
                    <a:lnB>
                      <a:noFill/>
                    </a:lnB>
                    <a:solidFill>
                      <a:srgbClr val="EEEEEE"/>
                    </a:solidFill>
                  </a:tcPr>
                </a:tc>
                <a:tc>
                  <a:txBody>
                    <a:bodyPr/>
                    <a:lstStyle/>
                    <a:p>
                      <a:pPr algn="l" fontAlgn="ctr"/>
                      <a:r>
                        <a:rPr lang="it-IT" b="0">
                          <a:effectLst/>
                          <a:latin typeface="inherit"/>
                        </a:rPr>
                        <a:t>Mars</a:t>
                      </a:r>
                    </a:p>
                  </a:txBody>
                  <a:tcPr marL="57150" marR="57150" marT="57150" marB="57150" anchor="ctr">
                    <a:lnL>
                      <a:noFill/>
                    </a:lnL>
                    <a:lnR>
                      <a:noFill/>
                    </a:lnR>
                    <a:lnT>
                      <a:noFill/>
                    </a:lnT>
                    <a:lnB>
                      <a:noFill/>
                    </a:lnB>
                    <a:solidFill>
                      <a:srgbClr val="EEEEEE"/>
                    </a:solidFill>
                  </a:tcPr>
                </a:tc>
                <a:tc>
                  <a:txBody>
                    <a:bodyPr/>
                    <a:lstStyle/>
                    <a:p>
                      <a:pPr algn="l" fontAlgn="ctr"/>
                      <a:r>
                        <a:rPr lang="it-IT" b="0">
                          <a:effectLst/>
                          <a:latin typeface="inherit"/>
                        </a:rPr>
                        <a:t>Dies Martis</a:t>
                      </a:r>
                    </a:p>
                  </a:txBody>
                  <a:tcPr marL="57150" marR="57150" marT="57150" marB="57150" anchor="ctr">
                    <a:lnL>
                      <a:noFill/>
                    </a:lnL>
                    <a:lnR>
                      <a:noFill/>
                    </a:lnR>
                    <a:lnT>
                      <a:noFill/>
                    </a:lnT>
                    <a:lnB>
                      <a:noFill/>
                    </a:lnB>
                    <a:solidFill>
                      <a:srgbClr val="EEEEEE"/>
                    </a:solidFill>
                  </a:tcPr>
                </a:tc>
                <a:tc>
                  <a:txBody>
                    <a:bodyPr/>
                    <a:lstStyle/>
                    <a:p>
                      <a:pPr algn="l" fontAlgn="ctr"/>
                      <a:r>
                        <a:rPr lang="it-IT" b="0">
                          <a:effectLst/>
                          <a:latin typeface="inherit"/>
                        </a:rPr>
                        <a:t>martes</a:t>
                      </a:r>
                    </a:p>
                  </a:txBody>
                  <a:tcPr marL="57150" marR="57150" marT="57150" marB="57150" anchor="ctr">
                    <a:lnL>
                      <a:noFill/>
                    </a:lnL>
                    <a:lnR>
                      <a:noFill/>
                    </a:lnR>
                    <a:lnT>
                      <a:noFill/>
                    </a:lnT>
                    <a:lnB>
                      <a:noFill/>
                    </a:lnB>
                    <a:solidFill>
                      <a:srgbClr val="EEEEEE"/>
                    </a:solidFill>
                  </a:tcPr>
                </a:tc>
                <a:tc>
                  <a:txBody>
                    <a:bodyPr/>
                    <a:lstStyle/>
                    <a:p>
                      <a:pPr algn="l" fontAlgn="ctr"/>
                      <a:r>
                        <a:rPr lang="it-IT" b="0">
                          <a:effectLst/>
                          <a:latin typeface="inherit"/>
                        </a:rPr>
                        <a:t>mardi</a:t>
                      </a:r>
                    </a:p>
                  </a:txBody>
                  <a:tcPr marL="57150" marR="57150" marT="57150" marB="57150" anchor="ctr">
                    <a:lnL>
                      <a:noFill/>
                    </a:lnL>
                    <a:lnR>
                      <a:noFill/>
                    </a:lnR>
                    <a:lnT>
                      <a:noFill/>
                    </a:lnT>
                    <a:lnB>
                      <a:noFill/>
                    </a:lnB>
                    <a:solidFill>
                      <a:srgbClr val="EEEEEE"/>
                    </a:solidFill>
                  </a:tcPr>
                </a:tc>
                <a:tc>
                  <a:txBody>
                    <a:bodyPr/>
                    <a:lstStyle/>
                    <a:p>
                      <a:pPr algn="l" fontAlgn="ctr"/>
                      <a:r>
                        <a:rPr lang="it-IT" b="0">
                          <a:effectLst/>
                          <a:latin typeface="inherit"/>
                        </a:rPr>
                        <a:t>martedi</a:t>
                      </a:r>
                    </a:p>
                  </a:txBody>
                  <a:tcPr marL="57150" marR="57150" marT="57150" marB="57150" anchor="ctr">
                    <a:lnL>
                      <a:noFill/>
                    </a:lnL>
                    <a:lnR>
                      <a:noFill/>
                    </a:lnR>
                    <a:lnT>
                      <a:noFill/>
                    </a:lnT>
                    <a:lnB>
                      <a:noFill/>
                    </a:lnB>
                    <a:solidFill>
                      <a:srgbClr val="EEEEEE"/>
                    </a:solidFill>
                  </a:tcPr>
                </a:tc>
                <a:extLst>
                  <a:ext uri="{0D108BD9-81ED-4DB2-BD59-A6C34878D82A}">
                    <a16:rowId xmlns:a16="http://schemas.microsoft.com/office/drawing/2014/main" val="163301069"/>
                  </a:ext>
                </a:extLst>
              </a:tr>
              <a:tr h="546589">
                <a:tc>
                  <a:txBody>
                    <a:bodyPr/>
                    <a:lstStyle/>
                    <a:p>
                      <a:pPr algn="l" fontAlgn="ctr"/>
                      <a:r>
                        <a:rPr lang="it-IT" b="1">
                          <a:effectLst/>
                          <a:latin typeface="inherit"/>
                        </a:rPr>
                        <a:t>Wednesday</a:t>
                      </a:r>
                      <a:endParaRPr lang="it-IT" b="0">
                        <a:effectLst/>
                        <a:latin typeface="inherit"/>
                      </a:endParaRPr>
                    </a:p>
                  </a:txBody>
                  <a:tcPr marL="57150" marR="57150" marT="57150" marB="57150" anchor="ctr">
                    <a:lnL>
                      <a:noFill/>
                    </a:lnL>
                    <a:lnR>
                      <a:noFill/>
                    </a:lnR>
                    <a:lnT>
                      <a:noFill/>
                    </a:lnT>
                    <a:lnB>
                      <a:noFill/>
                    </a:lnB>
                  </a:tcPr>
                </a:tc>
                <a:tc>
                  <a:txBody>
                    <a:bodyPr/>
                    <a:lstStyle/>
                    <a:p>
                      <a:pPr algn="l" fontAlgn="ctr"/>
                      <a:r>
                        <a:rPr lang="it-IT" b="0" dirty="0">
                          <a:effectLst/>
                          <a:latin typeface="inherit"/>
                        </a:rPr>
                        <a:t>Mercury</a:t>
                      </a:r>
                    </a:p>
                  </a:txBody>
                  <a:tcPr marL="57150" marR="57150" marT="57150" marB="57150" anchor="ctr">
                    <a:lnL>
                      <a:noFill/>
                    </a:lnL>
                    <a:lnR>
                      <a:noFill/>
                    </a:lnR>
                    <a:lnT>
                      <a:noFill/>
                    </a:lnT>
                    <a:lnB>
                      <a:noFill/>
                    </a:lnB>
                  </a:tcPr>
                </a:tc>
                <a:tc>
                  <a:txBody>
                    <a:bodyPr/>
                    <a:lstStyle/>
                    <a:p>
                      <a:pPr algn="l" fontAlgn="ctr"/>
                      <a:r>
                        <a:rPr lang="it-IT" b="0">
                          <a:effectLst/>
                          <a:latin typeface="inherit"/>
                        </a:rPr>
                        <a:t>Dies Mercurii</a:t>
                      </a:r>
                    </a:p>
                  </a:txBody>
                  <a:tcPr marL="57150" marR="57150" marT="57150" marB="57150" anchor="ctr">
                    <a:lnL>
                      <a:noFill/>
                    </a:lnL>
                    <a:lnR>
                      <a:noFill/>
                    </a:lnR>
                    <a:lnT>
                      <a:noFill/>
                    </a:lnT>
                    <a:lnB>
                      <a:noFill/>
                    </a:lnB>
                  </a:tcPr>
                </a:tc>
                <a:tc>
                  <a:txBody>
                    <a:bodyPr/>
                    <a:lstStyle/>
                    <a:p>
                      <a:pPr algn="l" fontAlgn="ctr"/>
                      <a:r>
                        <a:rPr lang="it-IT" b="0">
                          <a:effectLst/>
                          <a:latin typeface="inherit"/>
                        </a:rPr>
                        <a:t>miércoles</a:t>
                      </a:r>
                    </a:p>
                  </a:txBody>
                  <a:tcPr marL="57150" marR="57150" marT="57150" marB="57150" anchor="ctr">
                    <a:lnL>
                      <a:noFill/>
                    </a:lnL>
                    <a:lnR>
                      <a:noFill/>
                    </a:lnR>
                    <a:lnT>
                      <a:noFill/>
                    </a:lnT>
                    <a:lnB>
                      <a:noFill/>
                    </a:lnB>
                  </a:tcPr>
                </a:tc>
                <a:tc>
                  <a:txBody>
                    <a:bodyPr/>
                    <a:lstStyle/>
                    <a:p>
                      <a:pPr algn="l" fontAlgn="ctr"/>
                      <a:r>
                        <a:rPr lang="it-IT" b="0">
                          <a:effectLst/>
                          <a:latin typeface="inherit"/>
                        </a:rPr>
                        <a:t>mercredi</a:t>
                      </a:r>
                    </a:p>
                  </a:txBody>
                  <a:tcPr marL="57150" marR="57150" marT="57150" marB="57150" anchor="ctr">
                    <a:lnL>
                      <a:noFill/>
                    </a:lnL>
                    <a:lnR>
                      <a:noFill/>
                    </a:lnR>
                    <a:lnT>
                      <a:noFill/>
                    </a:lnT>
                    <a:lnB>
                      <a:noFill/>
                    </a:lnB>
                  </a:tcPr>
                </a:tc>
                <a:tc>
                  <a:txBody>
                    <a:bodyPr/>
                    <a:lstStyle/>
                    <a:p>
                      <a:pPr algn="l" fontAlgn="ctr"/>
                      <a:r>
                        <a:rPr lang="it-IT" b="0">
                          <a:effectLst/>
                          <a:latin typeface="inherit"/>
                        </a:rPr>
                        <a:t>mercoledì</a:t>
                      </a:r>
                    </a:p>
                  </a:txBody>
                  <a:tcPr marL="57150" marR="57150" marT="57150" marB="57150" anchor="ctr">
                    <a:lnL>
                      <a:noFill/>
                    </a:lnL>
                    <a:lnR>
                      <a:noFill/>
                    </a:lnR>
                    <a:lnT>
                      <a:noFill/>
                    </a:lnT>
                    <a:lnB>
                      <a:noFill/>
                    </a:lnB>
                  </a:tcPr>
                </a:tc>
                <a:extLst>
                  <a:ext uri="{0D108BD9-81ED-4DB2-BD59-A6C34878D82A}">
                    <a16:rowId xmlns:a16="http://schemas.microsoft.com/office/drawing/2014/main" val="2432109167"/>
                  </a:ext>
                </a:extLst>
              </a:tr>
              <a:tr h="546589">
                <a:tc>
                  <a:txBody>
                    <a:bodyPr/>
                    <a:lstStyle/>
                    <a:p>
                      <a:pPr algn="l" fontAlgn="ctr"/>
                      <a:r>
                        <a:rPr lang="it-IT" b="1">
                          <a:effectLst/>
                          <a:latin typeface="inherit"/>
                        </a:rPr>
                        <a:t>Thursday</a:t>
                      </a:r>
                      <a:endParaRPr lang="it-IT" b="0">
                        <a:effectLst/>
                        <a:latin typeface="inherit"/>
                      </a:endParaRPr>
                    </a:p>
                  </a:txBody>
                  <a:tcPr marL="57150" marR="57150" marT="57150" marB="57150" anchor="ctr">
                    <a:lnL>
                      <a:noFill/>
                    </a:lnL>
                    <a:lnR>
                      <a:noFill/>
                    </a:lnR>
                    <a:lnT>
                      <a:noFill/>
                    </a:lnT>
                    <a:lnB>
                      <a:noFill/>
                    </a:lnB>
                    <a:solidFill>
                      <a:srgbClr val="EEEEEE"/>
                    </a:solidFill>
                  </a:tcPr>
                </a:tc>
                <a:tc>
                  <a:txBody>
                    <a:bodyPr/>
                    <a:lstStyle/>
                    <a:p>
                      <a:pPr algn="l" fontAlgn="ctr"/>
                      <a:r>
                        <a:rPr lang="it-IT" b="0">
                          <a:effectLst/>
                          <a:latin typeface="inherit"/>
                        </a:rPr>
                        <a:t>Jupiter</a:t>
                      </a:r>
                    </a:p>
                  </a:txBody>
                  <a:tcPr marL="57150" marR="57150" marT="57150" marB="57150" anchor="ctr">
                    <a:lnL>
                      <a:noFill/>
                    </a:lnL>
                    <a:lnR>
                      <a:noFill/>
                    </a:lnR>
                    <a:lnT>
                      <a:noFill/>
                    </a:lnT>
                    <a:lnB>
                      <a:noFill/>
                    </a:lnB>
                    <a:solidFill>
                      <a:srgbClr val="EEEEEE"/>
                    </a:solidFill>
                  </a:tcPr>
                </a:tc>
                <a:tc>
                  <a:txBody>
                    <a:bodyPr/>
                    <a:lstStyle/>
                    <a:p>
                      <a:pPr algn="l" fontAlgn="ctr"/>
                      <a:r>
                        <a:rPr lang="it-IT" b="0">
                          <a:effectLst/>
                          <a:latin typeface="inherit"/>
                        </a:rPr>
                        <a:t>Dies Jovis</a:t>
                      </a:r>
                    </a:p>
                  </a:txBody>
                  <a:tcPr marL="57150" marR="57150" marT="57150" marB="57150" anchor="ctr">
                    <a:lnL>
                      <a:noFill/>
                    </a:lnL>
                    <a:lnR>
                      <a:noFill/>
                    </a:lnR>
                    <a:lnT>
                      <a:noFill/>
                    </a:lnT>
                    <a:lnB>
                      <a:noFill/>
                    </a:lnB>
                    <a:solidFill>
                      <a:srgbClr val="EEEEEE"/>
                    </a:solidFill>
                  </a:tcPr>
                </a:tc>
                <a:tc>
                  <a:txBody>
                    <a:bodyPr/>
                    <a:lstStyle/>
                    <a:p>
                      <a:pPr algn="l" fontAlgn="ctr"/>
                      <a:r>
                        <a:rPr lang="it-IT" b="0">
                          <a:effectLst/>
                          <a:latin typeface="inherit"/>
                        </a:rPr>
                        <a:t>jueves</a:t>
                      </a:r>
                    </a:p>
                  </a:txBody>
                  <a:tcPr marL="57150" marR="57150" marT="57150" marB="57150" anchor="ctr">
                    <a:lnL>
                      <a:noFill/>
                    </a:lnL>
                    <a:lnR>
                      <a:noFill/>
                    </a:lnR>
                    <a:lnT>
                      <a:noFill/>
                    </a:lnT>
                    <a:lnB>
                      <a:noFill/>
                    </a:lnB>
                    <a:solidFill>
                      <a:srgbClr val="EEEEEE"/>
                    </a:solidFill>
                  </a:tcPr>
                </a:tc>
                <a:tc>
                  <a:txBody>
                    <a:bodyPr/>
                    <a:lstStyle/>
                    <a:p>
                      <a:pPr algn="l" fontAlgn="ctr"/>
                      <a:r>
                        <a:rPr lang="it-IT" b="0">
                          <a:effectLst/>
                          <a:latin typeface="inherit"/>
                        </a:rPr>
                        <a:t>jeudi</a:t>
                      </a:r>
                    </a:p>
                  </a:txBody>
                  <a:tcPr marL="57150" marR="57150" marT="57150" marB="57150" anchor="ctr">
                    <a:lnL>
                      <a:noFill/>
                    </a:lnL>
                    <a:lnR>
                      <a:noFill/>
                    </a:lnR>
                    <a:lnT>
                      <a:noFill/>
                    </a:lnT>
                    <a:lnB>
                      <a:noFill/>
                    </a:lnB>
                    <a:solidFill>
                      <a:srgbClr val="EEEEEE"/>
                    </a:solidFill>
                  </a:tcPr>
                </a:tc>
                <a:tc>
                  <a:txBody>
                    <a:bodyPr/>
                    <a:lstStyle/>
                    <a:p>
                      <a:pPr algn="l" fontAlgn="ctr"/>
                      <a:r>
                        <a:rPr lang="it-IT" b="0">
                          <a:effectLst/>
                          <a:latin typeface="inherit"/>
                        </a:rPr>
                        <a:t>giovedi</a:t>
                      </a:r>
                    </a:p>
                  </a:txBody>
                  <a:tcPr marL="57150" marR="57150" marT="57150" marB="57150" anchor="ctr">
                    <a:lnL>
                      <a:noFill/>
                    </a:lnL>
                    <a:lnR>
                      <a:noFill/>
                    </a:lnR>
                    <a:lnT>
                      <a:noFill/>
                    </a:lnT>
                    <a:lnB>
                      <a:noFill/>
                    </a:lnB>
                    <a:solidFill>
                      <a:srgbClr val="EEEEEE"/>
                    </a:solidFill>
                  </a:tcPr>
                </a:tc>
                <a:extLst>
                  <a:ext uri="{0D108BD9-81ED-4DB2-BD59-A6C34878D82A}">
                    <a16:rowId xmlns:a16="http://schemas.microsoft.com/office/drawing/2014/main" val="2709929441"/>
                  </a:ext>
                </a:extLst>
              </a:tr>
              <a:tr h="546589">
                <a:tc>
                  <a:txBody>
                    <a:bodyPr/>
                    <a:lstStyle/>
                    <a:p>
                      <a:pPr algn="l" fontAlgn="ctr"/>
                      <a:r>
                        <a:rPr lang="it-IT" b="1">
                          <a:effectLst/>
                          <a:latin typeface="inherit"/>
                        </a:rPr>
                        <a:t>Friday</a:t>
                      </a:r>
                      <a:endParaRPr lang="it-IT" b="0">
                        <a:effectLst/>
                        <a:latin typeface="inherit"/>
                      </a:endParaRPr>
                    </a:p>
                  </a:txBody>
                  <a:tcPr marL="57150" marR="57150" marT="57150" marB="57150" anchor="ctr">
                    <a:lnL>
                      <a:noFill/>
                    </a:lnL>
                    <a:lnR>
                      <a:noFill/>
                    </a:lnR>
                    <a:lnT>
                      <a:noFill/>
                    </a:lnT>
                    <a:lnB>
                      <a:noFill/>
                    </a:lnB>
                  </a:tcPr>
                </a:tc>
                <a:tc>
                  <a:txBody>
                    <a:bodyPr/>
                    <a:lstStyle/>
                    <a:p>
                      <a:pPr algn="l" fontAlgn="ctr"/>
                      <a:r>
                        <a:rPr lang="it-IT" b="0">
                          <a:effectLst/>
                          <a:latin typeface="inherit"/>
                        </a:rPr>
                        <a:t>Venus</a:t>
                      </a:r>
                    </a:p>
                  </a:txBody>
                  <a:tcPr marL="57150" marR="57150" marT="57150" marB="57150" anchor="ctr">
                    <a:lnL>
                      <a:noFill/>
                    </a:lnL>
                    <a:lnR>
                      <a:noFill/>
                    </a:lnR>
                    <a:lnT>
                      <a:noFill/>
                    </a:lnT>
                    <a:lnB>
                      <a:noFill/>
                    </a:lnB>
                  </a:tcPr>
                </a:tc>
                <a:tc>
                  <a:txBody>
                    <a:bodyPr/>
                    <a:lstStyle/>
                    <a:p>
                      <a:pPr algn="l" fontAlgn="ctr"/>
                      <a:r>
                        <a:rPr lang="it-IT" b="0">
                          <a:effectLst/>
                          <a:latin typeface="inherit"/>
                        </a:rPr>
                        <a:t>Dies Veneris</a:t>
                      </a:r>
                    </a:p>
                  </a:txBody>
                  <a:tcPr marL="57150" marR="57150" marT="57150" marB="57150" anchor="ctr">
                    <a:lnL>
                      <a:noFill/>
                    </a:lnL>
                    <a:lnR>
                      <a:noFill/>
                    </a:lnR>
                    <a:lnT>
                      <a:noFill/>
                    </a:lnT>
                    <a:lnB>
                      <a:noFill/>
                    </a:lnB>
                  </a:tcPr>
                </a:tc>
                <a:tc>
                  <a:txBody>
                    <a:bodyPr/>
                    <a:lstStyle/>
                    <a:p>
                      <a:pPr algn="l" fontAlgn="ctr"/>
                      <a:r>
                        <a:rPr lang="it-IT" b="0">
                          <a:effectLst/>
                          <a:latin typeface="inherit"/>
                        </a:rPr>
                        <a:t>viernes</a:t>
                      </a:r>
                    </a:p>
                  </a:txBody>
                  <a:tcPr marL="57150" marR="57150" marT="57150" marB="57150" anchor="ctr">
                    <a:lnL>
                      <a:noFill/>
                    </a:lnL>
                    <a:lnR>
                      <a:noFill/>
                    </a:lnR>
                    <a:lnT>
                      <a:noFill/>
                    </a:lnT>
                    <a:lnB>
                      <a:noFill/>
                    </a:lnB>
                  </a:tcPr>
                </a:tc>
                <a:tc>
                  <a:txBody>
                    <a:bodyPr/>
                    <a:lstStyle/>
                    <a:p>
                      <a:pPr algn="l" fontAlgn="ctr"/>
                      <a:r>
                        <a:rPr lang="it-IT" b="0">
                          <a:effectLst/>
                          <a:latin typeface="inherit"/>
                        </a:rPr>
                        <a:t>vendredi</a:t>
                      </a:r>
                    </a:p>
                  </a:txBody>
                  <a:tcPr marL="57150" marR="57150" marT="57150" marB="57150" anchor="ctr">
                    <a:lnL>
                      <a:noFill/>
                    </a:lnL>
                    <a:lnR>
                      <a:noFill/>
                    </a:lnR>
                    <a:lnT>
                      <a:noFill/>
                    </a:lnT>
                    <a:lnB>
                      <a:noFill/>
                    </a:lnB>
                  </a:tcPr>
                </a:tc>
                <a:tc>
                  <a:txBody>
                    <a:bodyPr/>
                    <a:lstStyle/>
                    <a:p>
                      <a:pPr algn="l" fontAlgn="ctr"/>
                      <a:r>
                        <a:rPr lang="it-IT" b="0">
                          <a:effectLst/>
                          <a:latin typeface="inherit"/>
                        </a:rPr>
                        <a:t>venerdì</a:t>
                      </a:r>
                    </a:p>
                  </a:txBody>
                  <a:tcPr marL="57150" marR="57150" marT="57150" marB="57150" anchor="ctr">
                    <a:lnL>
                      <a:noFill/>
                    </a:lnL>
                    <a:lnR>
                      <a:noFill/>
                    </a:lnR>
                    <a:lnT>
                      <a:noFill/>
                    </a:lnT>
                    <a:lnB>
                      <a:noFill/>
                    </a:lnB>
                  </a:tcPr>
                </a:tc>
                <a:extLst>
                  <a:ext uri="{0D108BD9-81ED-4DB2-BD59-A6C34878D82A}">
                    <a16:rowId xmlns:a16="http://schemas.microsoft.com/office/drawing/2014/main" val="2803540262"/>
                  </a:ext>
                </a:extLst>
              </a:tr>
              <a:tr h="546589">
                <a:tc>
                  <a:txBody>
                    <a:bodyPr/>
                    <a:lstStyle/>
                    <a:p>
                      <a:pPr algn="l" fontAlgn="ctr"/>
                      <a:r>
                        <a:rPr lang="it-IT" b="1">
                          <a:effectLst/>
                          <a:latin typeface="inherit"/>
                        </a:rPr>
                        <a:t>Saturday</a:t>
                      </a:r>
                      <a:endParaRPr lang="it-IT" b="0">
                        <a:effectLst/>
                        <a:latin typeface="inherit"/>
                      </a:endParaRPr>
                    </a:p>
                  </a:txBody>
                  <a:tcPr marL="57150" marR="57150" marT="57150" marB="57150" anchor="ctr">
                    <a:lnL>
                      <a:noFill/>
                    </a:lnL>
                    <a:lnR>
                      <a:noFill/>
                    </a:lnR>
                    <a:lnT>
                      <a:noFill/>
                    </a:lnT>
                    <a:lnB>
                      <a:noFill/>
                    </a:lnB>
                    <a:solidFill>
                      <a:srgbClr val="EEEEEE"/>
                    </a:solidFill>
                  </a:tcPr>
                </a:tc>
                <a:tc>
                  <a:txBody>
                    <a:bodyPr/>
                    <a:lstStyle/>
                    <a:p>
                      <a:pPr algn="l" fontAlgn="ctr"/>
                      <a:r>
                        <a:rPr lang="it-IT" b="0">
                          <a:effectLst/>
                          <a:latin typeface="inherit"/>
                        </a:rPr>
                        <a:t>Saturn</a:t>
                      </a:r>
                    </a:p>
                  </a:txBody>
                  <a:tcPr marL="57150" marR="57150" marT="57150" marB="57150" anchor="ctr">
                    <a:lnL>
                      <a:noFill/>
                    </a:lnL>
                    <a:lnR>
                      <a:noFill/>
                    </a:lnR>
                    <a:lnT>
                      <a:noFill/>
                    </a:lnT>
                    <a:lnB>
                      <a:noFill/>
                    </a:lnB>
                    <a:solidFill>
                      <a:srgbClr val="EEEEEE"/>
                    </a:solidFill>
                  </a:tcPr>
                </a:tc>
                <a:tc>
                  <a:txBody>
                    <a:bodyPr/>
                    <a:lstStyle/>
                    <a:p>
                      <a:pPr algn="l" fontAlgn="ctr"/>
                      <a:r>
                        <a:rPr lang="it-IT" b="0">
                          <a:effectLst/>
                          <a:latin typeface="inherit"/>
                        </a:rPr>
                        <a:t>Dies Saturni</a:t>
                      </a:r>
                    </a:p>
                  </a:txBody>
                  <a:tcPr marL="57150" marR="57150" marT="57150" marB="57150" anchor="ctr">
                    <a:lnL>
                      <a:noFill/>
                    </a:lnL>
                    <a:lnR>
                      <a:noFill/>
                    </a:lnR>
                    <a:lnT>
                      <a:noFill/>
                    </a:lnT>
                    <a:lnB>
                      <a:noFill/>
                    </a:lnB>
                    <a:solidFill>
                      <a:srgbClr val="EEEEEE"/>
                    </a:solidFill>
                  </a:tcPr>
                </a:tc>
                <a:tc>
                  <a:txBody>
                    <a:bodyPr/>
                    <a:lstStyle/>
                    <a:p>
                      <a:pPr algn="l" fontAlgn="ctr"/>
                      <a:r>
                        <a:rPr lang="it-IT" b="0">
                          <a:effectLst/>
                          <a:latin typeface="inherit"/>
                        </a:rPr>
                        <a:t>sábado</a:t>
                      </a:r>
                    </a:p>
                  </a:txBody>
                  <a:tcPr marL="57150" marR="57150" marT="57150" marB="57150" anchor="ctr">
                    <a:lnL>
                      <a:noFill/>
                    </a:lnL>
                    <a:lnR>
                      <a:noFill/>
                    </a:lnR>
                    <a:lnT>
                      <a:noFill/>
                    </a:lnT>
                    <a:lnB>
                      <a:noFill/>
                    </a:lnB>
                    <a:solidFill>
                      <a:srgbClr val="EEEEEE"/>
                    </a:solidFill>
                  </a:tcPr>
                </a:tc>
                <a:tc>
                  <a:txBody>
                    <a:bodyPr/>
                    <a:lstStyle/>
                    <a:p>
                      <a:pPr algn="l" fontAlgn="ctr"/>
                      <a:r>
                        <a:rPr lang="it-IT" b="0">
                          <a:effectLst/>
                          <a:latin typeface="inherit"/>
                        </a:rPr>
                        <a:t>samedi</a:t>
                      </a:r>
                    </a:p>
                  </a:txBody>
                  <a:tcPr marL="57150" marR="57150" marT="57150" marB="57150" anchor="ctr">
                    <a:lnL>
                      <a:noFill/>
                    </a:lnL>
                    <a:lnR>
                      <a:noFill/>
                    </a:lnR>
                    <a:lnT>
                      <a:noFill/>
                    </a:lnT>
                    <a:lnB>
                      <a:noFill/>
                    </a:lnB>
                    <a:solidFill>
                      <a:srgbClr val="EEEEEE"/>
                    </a:solidFill>
                  </a:tcPr>
                </a:tc>
                <a:tc>
                  <a:txBody>
                    <a:bodyPr/>
                    <a:lstStyle/>
                    <a:p>
                      <a:pPr algn="l" fontAlgn="ctr"/>
                      <a:r>
                        <a:rPr lang="it-IT" b="0">
                          <a:effectLst/>
                          <a:latin typeface="inherit"/>
                        </a:rPr>
                        <a:t>sabato</a:t>
                      </a:r>
                    </a:p>
                  </a:txBody>
                  <a:tcPr marL="57150" marR="57150" marT="57150" marB="57150" anchor="ctr">
                    <a:lnL>
                      <a:noFill/>
                    </a:lnL>
                    <a:lnR>
                      <a:noFill/>
                    </a:lnR>
                    <a:lnT>
                      <a:noFill/>
                    </a:lnT>
                    <a:lnB>
                      <a:noFill/>
                    </a:lnB>
                    <a:solidFill>
                      <a:srgbClr val="EEEEEE"/>
                    </a:solidFill>
                  </a:tcPr>
                </a:tc>
                <a:extLst>
                  <a:ext uri="{0D108BD9-81ED-4DB2-BD59-A6C34878D82A}">
                    <a16:rowId xmlns:a16="http://schemas.microsoft.com/office/drawing/2014/main" val="1019992894"/>
                  </a:ext>
                </a:extLst>
              </a:tr>
              <a:tr h="546589">
                <a:tc>
                  <a:txBody>
                    <a:bodyPr/>
                    <a:lstStyle/>
                    <a:p>
                      <a:pPr algn="l" fontAlgn="ctr"/>
                      <a:r>
                        <a:rPr lang="it-IT" b="1">
                          <a:effectLst/>
                          <a:latin typeface="inherit"/>
                        </a:rPr>
                        <a:t>Sunday</a:t>
                      </a:r>
                      <a:endParaRPr lang="it-IT" b="0">
                        <a:effectLst/>
                        <a:latin typeface="inherit"/>
                      </a:endParaRPr>
                    </a:p>
                  </a:txBody>
                  <a:tcPr marL="57150" marR="57150" marT="57150" marB="57150" anchor="ctr">
                    <a:lnL>
                      <a:noFill/>
                    </a:lnL>
                    <a:lnR>
                      <a:noFill/>
                    </a:lnR>
                    <a:lnT>
                      <a:noFill/>
                    </a:lnT>
                    <a:lnB>
                      <a:noFill/>
                    </a:lnB>
                  </a:tcPr>
                </a:tc>
                <a:tc>
                  <a:txBody>
                    <a:bodyPr/>
                    <a:lstStyle/>
                    <a:p>
                      <a:pPr algn="l" fontAlgn="ctr"/>
                      <a:r>
                        <a:rPr lang="it-IT" b="0">
                          <a:effectLst/>
                          <a:latin typeface="inherit"/>
                        </a:rPr>
                        <a:t>Sun</a:t>
                      </a:r>
                    </a:p>
                  </a:txBody>
                  <a:tcPr marL="57150" marR="57150" marT="57150" marB="57150" anchor="ctr">
                    <a:lnL>
                      <a:noFill/>
                    </a:lnL>
                    <a:lnR>
                      <a:noFill/>
                    </a:lnR>
                    <a:lnT>
                      <a:noFill/>
                    </a:lnT>
                    <a:lnB>
                      <a:noFill/>
                    </a:lnB>
                  </a:tcPr>
                </a:tc>
                <a:tc>
                  <a:txBody>
                    <a:bodyPr/>
                    <a:lstStyle/>
                    <a:p>
                      <a:pPr algn="l" fontAlgn="ctr"/>
                      <a:r>
                        <a:rPr lang="it-IT" b="0">
                          <a:effectLst/>
                          <a:latin typeface="inherit"/>
                        </a:rPr>
                        <a:t>Dies Solis</a:t>
                      </a:r>
                    </a:p>
                  </a:txBody>
                  <a:tcPr marL="57150" marR="57150" marT="57150" marB="57150" anchor="ctr">
                    <a:lnL>
                      <a:noFill/>
                    </a:lnL>
                    <a:lnR>
                      <a:noFill/>
                    </a:lnR>
                    <a:lnT>
                      <a:noFill/>
                    </a:lnT>
                    <a:lnB>
                      <a:noFill/>
                    </a:lnB>
                  </a:tcPr>
                </a:tc>
                <a:tc>
                  <a:txBody>
                    <a:bodyPr/>
                    <a:lstStyle/>
                    <a:p>
                      <a:pPr algn="l" fontAlgn="ctr"/>
                      <a:r>
                        <a:rPr lang="it-IT" b="0">
                          <a:effectLst/>
                          <a:latin typeface="inherit"/>
                        </a:rPr>
                        <a:t>domingo</a:t>
                      </a:r>
                    </a:p>
                  </a:txBody>
                  <a:tcPr marL="57150" marR="57150" marT="57150" marB="57150" anchor="ctr">
                    <a:lnL>
                      <a:noFill/>
                    </a:lnL>
                    <a:lnR>
                      <a:noFill/>
                    </a:lnR>
                    <a:lnT>
                      <a:noFill/>
                    </a:lnT>
                    <a:lnB>
                      <a:noFill/>
                    </a:lnB>
                  </a:tcPr>
                </a:tc>
                <a:tc>
                  <a:txBody>
                    <a:bodyPr/>
                    <a:lstStyle/>
                    <a:p>
                      <a:pPr algn="l" fontAlgn="ctr"/>
                      <a:r>
                        <a:rPr lang="it-IT" b="0">
                          <a:effectLst/>
                          <a:latin typeface="inherit"/>
                        </a:rPr>
                        <a:t>dimanche</a:t>
                      </a:r>
                    </a:p>
                  </a:txBody>
                  <a:tcPr marL="57150" marR="57150" marT="57150" marB="57150" anchor="ctr">
                    <a:lnL>
                      <a:noFill/>
                    </a:lnL>
                    <a:lnR>
                      <a:noFill/>
                    </a:lnR>
                    <a:lnT>
                      <a:noFill/>
                    </a:lnT>
                    <a:lnB>
                      <a:noFill/>
                    </a:lnB>
                  </a:tcPr>
                </a:tc>
                <a:tc>
                  <a:txBody>
                    <a:bodyPr/>
                    <a:lstStyle/>
                    <a:p>
                      <a:pPr algn="l" fontAlgn="ctr"/>
                      <a:r>
                        <a:rPr lang="it-IT" b="0" dirty="0">
                          <a:effectLst/>
                          <a:latin typeface="inherit"/>
                        </a:rPr>
                        <a:t>domenica</a:t>
                      </a:r>
                    </a:p>
                  </a:txBody>
                  <a:tcPr marL="57150" marR="57150" marT="57150" marB="57150" anchor="ctr">
                    <a:lnL>
                      <a:noFill/>
                    </a:lnL>
                    <a:lnR>
                      <a:noFill/>
                    </a:lnR>
                    <a:lnT>
                      <a:noFill/>
                    </a:lnT>
                    <a:lnB>
                      <a:noFill/>
                    </a:lnB>
                  </a:tcPr>
                </a:tc>
                <a:extLst>
                  <a:ext uri="{0D108BD9-81ED-4DB2-BD59-A6C34878D82A}">
                    <a16:rowId xmlns:a16="http://schemas.microsoft.com/office/drawing/2014/main" val="4076216089"/>
                  </a:ext>
                </a:extLst>
              </a:tr>
            </a:tbl>
          </a:graphicData>
        </a:graphic>
      </p:graphicFrame>
    </p:spTree>
    <p:extLst>
      <p:ext uri="{BB962C8B-B14F-4D97-AF65-F5344CB8AC3E}">
        <p14:creationId xmlns:p14="http://schemas.microsoft.com/office/powerpoint/2010/main" val="221646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31CE3C0-E92B-4C25-B3BB-70FD016E90CC}"/>
              </a:ext>
            </a:extLst>
          </p:cNvPr>
          <p:cNvSpPr txBox="1"/>
          <p:nvPr/>
        </p:nvSpPr>
        <p:spPr>
          <a:xfrm>
            <a:off x="2361363" y="864158"/>
            <a:ext cx="8490857" cy="1754326"/>
          </a:xfrm>
          <a:prstGeom prst="rect">
            <a:avLst/>
          </a:prstGeom>
          <a:noFill/>
        </p:spPr>
        <p:txBody>
          <a:bodyPr wrap="square" rtlCol="0">
            <a:spAutoFit/>
          </a:bodyPr>
          <a:lstStyle/>
          <a:p>
            <a:r>
              <a:rPr lang="it-IT" dirty="0"/>
              <a:t>In </a:t>
            </a:r>
            <a:r>
              <a:rPr lang="it-IT" dirty="0" err="1"/>
              <a:t>any</a:t>
            </a:r>
            <a:r>
              <a:rPr lang="it-IT" dirty="0"/>
              <a:t> case, </a:t>
            </a:r>
            <a:r>
              <a:rPr lang="it-IT" dirty="0" err="1"/>
              <a:t>you</a:t>
            </a:r>
            <a:r>
              <a:rPr lang="it-IT" dirty="0"/>
              <a:t> first </a:t>
            </a:r>
            <a:r>
              <a:rPr lang="it-IT" dirty="0" err="1"/>
              <a:t>have</a:t>
            </a:r>
            <a:r>
              <a:rPr lang="it-IT" dirty="0"/>
              <a:t> to </a:t>
            </a:r>
            <a:r>
              <a:rPr lang="it-IT" dirty="0" err="1"/>
              <a:t>understand</a:t>
            </a:r>
            <a:r>
              <a:rPr lang="it-IT" dirty="0"/>
              <a:t> </a:t>
            </a:r>
            <a:r>
              <a:rPr lang="it-IT" dirty="0" err="1"/>
              <a:t>what</a:t>
            </a:r>
            <a:r>
              <a:rPr lang="it-IT" dirty="0"/>
              <a:t> </a:t>
            </a:r>
            <a:r>
              <a:rPr lang="it-IT" dirty="0" err="1"/>
              <a:t>you’d</a:t>
            </a:r>
            <a:r>
              <a:rPr lang="it-IT" dirty="0"/>
              <a:t> like to do with </a:t>
            </a:r>
            <a:r>
              <a:rPr lang="it-IT" dirty="0" err="1"/>
              <a:t>your</a:t>
            </a:r>
            <a:r>
              <a:rPr lang="it-IT" dirty="0"/>
              <a:t> class.</a:t>
            </a:r>
          </a:p>
          <a:p>
            <a:r>
              <a:rPr lang="it-IT" dirty="0"/>
              <a:t>Some </a:t>
            </a:r>
            <a:r>
              <a:rPr lang="it-IT" dirty="0" err="1"/>
              <a:t>teachers</a:t>
            </a:r>
            <a:r>
              <a:rPr lang="it-IT" dirty="0"/>
              <a:t> love interactive </a:t>
            </a:r>
            <a:r>
              <a:rPr lang="it-IT" dirty="0" err="1"/>
              <a:t>lessons</a:t>
            </a:r>
            <a:r>
              <a:rPr lang="it-IT" dirty="0"/>
              <a:t>, some </a:t>
            </a:r>
            <a:r>
              <a:rPr lang="it-IT" dirty="0" err="1"/>
              <a:t>others</a:t>
            </a:r>
            <a:r>
              <a:rPr lang="it-IT" dirty="0"/>
              <a:t> </a:t>
            </a:r>
            <a:r>
              <a:rPr lang="it-IT" dirty="0" err="1"/>
              <a:t>prefer</a:t>
            </a:r>
            <a:r>
              <a:rPr lang="it-IT" dirty="0"/>
              <a:t> hand-</a:t>
            </a:r>
            <a:r>
              <a:rPr lang="it-IT" dirty="0" err="1"/>
              <a:t>craft</a:t>
            </a:r>
            <a:r>
              <a:rPr lang="it-IT" dirty="0"/>
              <a:t> and </a:t>
            </a:r>
            <a:r>
              <a:rPr lang="it-IT" dirty="0" err="1"/>
              <a:t>speaking</a:t>
            </a:r>
            <a:r>
              <a:rPr lang="it-IT" dirty="0"/>
              <a:t>. And first of </a:t>
            </a:r>
            <a:r>
              <a:rPr lang="it-IT" dirty="0" err="1"/>
              <a:t>all</a:t>
            </a:r>
            <a:r>
              <a:rPr lang="it-IT" dirty="0"/>
              <a:t>, </a:t>
            </a:r>
            <a:r>
              <a:rPr lang="it-IT" dirty="0" err="1"/>
              <a:t>you</a:t>
            </a:r>
            <a:r>
              <a:rPr lang="it-IT" dirty="0"/>
              <a:t> </a:t>
            </a:r>
            <a:r>
              <a:rPr lang="it-IT" dirty="0" err="1"/>
              <a:t>should</a:t>
            </a:r>
            <a:r>
              <a:rPr lang="it-IT" dirty="0"/>
              <a:t> know </a:t>
            </a:r>
            <a:r>
              <a:rPr lang="it-IT" dirty="0" err="1"/>
              <a:t>how</a:t>
            </a:r>
            <a:r>
              <a:rPr lang="it-IT" dirty="0"/>
              <a:t> </a:t>
            </a:r>
            <a:r>
              <a:rPr lang="it-IT" dirty="0" err="1"/>
              <a:t>much</a:t>
            </a:r>
            <a:r>
              <a:rPr lang="it-IT" dirty="0"/>
              <a:t> English </a:t>
            </a:r>
            <a:r>
              <a:rPr lang="it-IT" dirty="0" err="1"/>
              <a:t>you</a:t>
            </a:r>
            <a:r>
              <a:rPr lang="it-IT" dirty="0"/>
              <a:t> can use with </a:t>
            </a:r>
            <a:r>
              <a:rPr lang="it-IT" dirty="0" err="1"/>
              <a:t>your</a:t>
            </a:r>
            <a:r>
              <a:rPr lang="it-IT" dirty="0"/>
              <a:t> </a:t>
            </a:r>
            <a:r>
              <a:rPr lang="it-IT" dirty="0" err="1"/>
              <a:t>children</a:t>
            </a:r>
            <a:r>
              <a:rPr lang="it-IT" dirty="0"/>
              <a:t> (</a:t>
            </a:r>
            <a:r>
              <a:rPr lang="it-IT" dirty="0" err="1"/>
              <a:t>age</a:t>
            </a:r>
            <a:r>
              <a:rPr lang="it-IT" dirty="0"/>
              <a:t>, </a:t>
            </a:r>
            <a:r>
              <a:rPr lang="it-IT" dirty="0" err="1"/>
              <a:t>number</a:t>
            </a:r>
            <a:r>
              <a:rPr lang="it-IT" dirty="0"/>
              <a:t> of </a:t>
            </a:r>
            <a:r>
              <a:rPr lang="it-IT" dirty="0" err="1"/>
              <a:t>kids</a:t>
            </a:r>
            <a:r>
              <a:rPr lang="it-IT" dirty="0"/>
              <a:t> and timing are </a:t>
            </a:r>
            <a:r>
              <a:rPr lang="it-IT" dirty="0" err="1"/>
              <a:t>essential</a:t>
            </a:r>
            <a:r>
              <a:rPr lang="it-IT" dirty="0"/>
              <a:t> for </a:t>
            </a:r>
            <a:r>
              <a:rPr lang="it-IT" dirty="0" err="1"/>
              <a:t>you</a:t>
            </a:r>
            <a:r>
              <a:rPr lang="it-IT" dirty="0"/>
              <a:t> to </a:t>
            </a:r>
            <a:r>
              <a:rPr lang="it-IT" dirty="0" err="1"/>
              <a:t>organize</a:t>
            </a:r>
            <a:r>
              <a:rPr lang="it-IT" dirty="0"/>
              <a:t>!)</a:t>
            </a:r>
          </a:p>
        </p:txBody>
      </p:sp>
      <p:sp>
        <p:nvSpPr>
          <p:cNvPr id="3" name="CasellaDiTesto 2">
            <a:extLst>
              <a:ext uri="{FF2B5EF4-FFF2-40B4-BE49-F238E27FC236}">
                <a16:creationId xmlns:a16="http://schemas.microsoft.com/office/drawing/2014/main" id="{274BAF48-494D-4960-B602-72BF515A520F}"/>
              </a:ext>
            </a:extLst>
          </p:cNvPr>
          <p:cNvSpPr txBox="1"/>
          <p:nvPr/>
        </p:nvSpPr>
        <p:spPr>
          <a:xfrm>
            <a:off x="3084844" y="3429000"/>
            <a:ext cx="7455877" cy="923330"/>
          </a:xfrm>
          <a:prstGeom prst="rect">
            <a:avLst/>
          </a:prstGeom>
          <a:noFill/>
        </p:spPr>
        <p:txBody>
          <a:bodyPr wrap="square" rtlCol="0">
            <a:spAutoFit/>
          </a:bodyPr>
          <a:lstStyle/>
          <a:p>
            <a:r>
              <a:rPr lang="it-IT" dirty="0" err="1"/>
              <a:t>You</a:t>
            </a:r>
            <a:r>
              <a:rPr lang="it-IT" dirty="0"/>
              <a:t> can play with </a:t>
            </a:r>
            <a:r>
              <a:rPr lang="it-IT" dirty="0" err="1"/>
              <a:t>them</a:t>
            </a:r>
            <a:r>
              <a:rPr lang="it-IT" dirty="0"/>
              <a:t> and </a:t>
            </a:r>
            <a:r>
              <a:rPr lang="it-IT" b="1" dirty="0" err="1"/>
              <a:t>fill</a:t>
            </a:r>
            <a:r>
              <a:rPr lang="it-IT" b="1" dirty="0"/>
              <a:t> in a text </a:t>
            </a:r>
            <a:r>
              <a:rPr lang="it-IT" b="1" dirty="0" err="1"/>
              <a:t>together</a:t>
            </a:r>
            <a:r>
              <a:rPr lang="it-IT" b="1" dirty="0"/>
              <a:t> </a:t>
            </a:r>
            <a:r>
              <a:rPr lang="it-IT" dirty="0" err="1"/>
              <a:t>based</a:t>
            </a:r>
            <a:r>
              <a:rPr lang="it-IT" dirty="0"/>
              <a:t> on the video </a:t>
            </a:r>
            <a:r>
              <a:rPr lang="it-IT" dirty="0" err="1"/>
              <a:t>you’ve</a:t>
            </a:r>
            <a:r>
              <a:rPr lang="it-IT" dirty="0"/>
              <a:t> </a:t>
            </a:r>
            <a:r>
              <a:rPr lang="it-IT" dirty="0" err="1"/>
              <a:t>shown</a:t>
            </a:r>
            <a:r>
              <a:rPr lang="it-IT" dirty="0"/>
              <a:t> </a:t>
            </a:r>
            <a:r>
              <a:rPr lang="it-IT" dirty="0" err="1"/>
              <a:t>them</a:t>
            </a:r>
            <a:r>
              <a:rPr lang="it-IT" dirty="0"/>
              <a:t> </a:t>
            </a:r>
            <a:r>
              <a:rPr lang="it-IT" dirty="0" err="1"/>
              <a:t>at</a:t>
            </a:r>
            <a:r>
              <a:rPr lang="it-IT" dirty="0"/>
              <a:t> the </a:t>
            </a:r>
            <a:r>
              <a:rPr lang="it-IT" dirty="0" err="1"/>
              <a:t>beginning</a:t>
            </a:r>
            <a:r>
              <a:rPr lang="it-IT" dirty="0"/>
              <a:t> of the </a:t>
            </a:r>
            <a:r>
              <a:rPr lang="it-IT" dirty="0" err="1"/>
              <a:t>lesson</a:t>
            </a:r>
            <a:r>
              <a:rPr lang="it-IT" dirty="0"/>
              <a:t>!</a:t>
            </a:r>
          </a:p>
          <a:p>
            <a:r>
              <a:rPr lang="it-IT" dirty="0" err="1"/>
              <a:t>Here’s</a:t>
            </a:r>
            <a:r>
              <a:rPr lang="it-IT" dirty="0"/>
              <a:t> an </a:t>
            </a:r>
            <a:r>
              <a:rPr lang="it-IT" dirty="0" err="1"/>
              <a:t>example</a:t>
            </a:r>
            <a:r>
              <a:rPr lang="it-IT" dirty="0"/>
              <a:t>, </a:t>
            </a:r>
            <a:r>
              <a:rPr lang="it-IT" dirty="0" err="1"/>
              <a:t>but</a:t>
            </a:r>
            <a:r>
              <a:rPr lang="it-IT" dirty="0"/>
              <a:t> </a:t>
            </a:r>
            <a:r>
              <a:rPr lang="it-IT" dirty="0" err="1"/>
              <a:t>it</a:t>
            </a:r>
            <a:r>
              <a:rPr lang="it-IT" dirty="0"/>
              <a:t> </a:t>
            </a:r>
            <a:r>
              <a:rPr lang="it-IT" dirty="0" err="1"/>
              <a:t>depends</a:t>
            </a:r>
            <a:r>
              <a:rPr lang="it-IT" dirty="0"/>
              <a:t> on </a:t>
            </a:r>
            <a:r>
              <a:rPr lang="it-IT" dirty="0" err="1"/>
              <a:t>their</a:t>
            </a:r>
            <a:r>
              <a:rPr lang="it-IT" dirty="0"/>
              <a:t> </a:t>
            </a:r>
            <a:r>
              <a:rPr lang="it-IT" dirty="0" err="1"/>
              <a:t>level</a:t>
            </a:r>
            <a:r>
              <a:rPr lang="it-IT" dirty="0"/>
              <a:t> and </a:t>
            </a:r>
            <a:r>
              <a:rPr lang="it-IT" dirty="0" err="1"/>
              <a:t>age</a:t>
            </a:r>
            <a:r>
              <a:rPr lang="it-IT" dirty="0"/>
              <a:t>.</a:t>
            </a:r>
          </a:p>
        </p:txBody>
      </p:sp>
    </p:spTree>
    <p:extLst>
      <p:ext uri="{BB962C8B-B14F-4D97-AF65-F5344CB8AC3E}">
        <p14:creationId xmlns:p14="http://schemas.microsoft.com/office/powerpoint/2010/main" val="1112348688"/>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142</TotalTime>
  <Words>2031</Words>
  <Application>Microsoft Office PowerPoint</Application>
  <PresentationFormat>Widescreen</PresentationFormat>
  <Paragraphs>219</Paragraphs>
  <Slides>27</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27</vt:i4>
      </vt:variant>
    </vt:vector>
  </HeadingPairs>
  <TitlesOfParts>
    <vt:vector size="38" baseType="lpstr">
      <vt:lpstr>Arial</vt:lpstr>
      <vt:lpstr>Arial Rounded MT Bold</vt:lpstr>
      <vt:lpstr>Berlin Sans FB</vt:lpstr>
      <vt:lpstr>Berlin Sans FB Demi</vt:lpstr>
      <vt:lpstr>Calibri</vt:lpstr>
      <vt:lpstr>Century Gothic</vt:lpstr>
      <vt:lpstr>inherit</vt:lpstr>
      <vt:lpstr>Times New Roman</vt:lpstr>
      <vt:lpstr>Wingdings</vt:lpstr>
      <vt:lpstr>Wingdings 3</vt:lpstr>
      <vt:lpstr>Filo</vt:lpstr>
      <vt:lpstr>CLIL III Lesson:  Exploring the Solar System</vt:lpstr>
      <vt:lpstr>Presentazione standard di PowerPoint</vt:lpstr>
      <vt:lpstr>Presentazione standard di PowerPoint</vt:lpstr>
      <vt:lpstr>GETTING STARTED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1)PLAN A: CHOOSE A GRAMMAR FOCUS AND CREATE ACTIVITIES ON THAT</vt:lpstr>
      <vt:lpstr>WH QUESTIONS</vt:lpstr>
      <vt:lpstr>HELP THEM UNDERSTAND THE GRAMMAR FOCUS AND THEN PLAY</vt:lpstr>
      <vt:lpstr>2)PLAN B: CHOOSE A GAME TO INTRODUCE THE TOPIC</vt:lpstr>
      <vt:lpstr>2)PLAN B: CHOOSE A GAME TO INTRODUCE THE TOPIC</vt:lpstr>
      <vt:lpstr>3)PLAN C: START WITH SOMETHING THEY MIGHT KNOW</vt:lpstr>
      <vt:lpstr>4)PLAN D: START WITH AN EXPERIMENT</vt:lpstr>
      <vt:lpstr>4)PLAN D: START WITH AN EXPERIMENT</vt:lpstr>
      <vt:lpstr>5)PLAN E: START WITH SOMETHING THEY HAVE ALREADY STUDIED (ALSO IN OTHER SUBJECTS!)</vt:lpstr>
      <vt:lpstr>5)PLAN F: START WITH A CURIOSITY</vt:lpstr>
      <vt:lpstr>PLAN X</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CLIL III Lesson:  Exploring the Solar System</dc:title>
  <dc:creator>User</dc:creator>
  <cp:lastModifiedBy>portatile 2</cp:lastModifiedBy>
  <cp:revision>21</cp:revision>
  <dcterms:created xsi:type="dcterms:W3CDTF">2019-05-03T16:35:10Z</dcterms:created>
  <dcterms:modified xsi:type="dcterms:W3CDTF">2019-05-06T19:13:06Z</dcterms:modified>
</cp:coreProperties>
</file>