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77" r:id="rId10"/>
    <p:sldId id="278" r:id="rId11"/>
    <p:sldId id="263" r:id="rId12"/>
    <p:sldId id="264" r:id="rId13"/>
    <p:sldId id="269" r:id="rId14"/>
    <p:sldId id="265" r:id="rId15"/>
    <p:sldId id="266" r:id="rId16"/>
    <p:sldId id="267" r:id="rId17"/>
    <p:sldId id="268" r:id="rId18"/>
    <p:sldId id="270" r:id="rId19"/>
    <p:sldId id="272" r:id="rId20"/>
    <p:sldId id="273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14F9C6-21A1-4E3D-A568-03BF022E1E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466371"/>
            <a:ext cx="9068586" cy="2215692"/>
          </a:xfrm>
        </p:spPr>
        <p:txBody>
          <a:bodyPr/>
          <a:lstStyle/>
          <a:p>
            <a:r>
              <a:rPr lang="it-IT" sz="2000" b="1" dirty="0"/>
              <a:t>Corso di formazione </a:t>
            </a:r>
            <a:br>
              <a:rPr lang="it-IT" sz="2000" b="1" dirty="0"/>
            </a:br>
            <a:r>
              <a:rPr lang="it-IT" sz="2000" b="1" dirty="0"/>
              <a:t>LINGUA INGLESE:</a:t>
            </a:r>
            <a:br>
              <a:rPr lang="it-IT" sz="2000" b="1" dirty="0"/>
            </a:br>
            <a:r>
              <a:rPr lang="it-IT" sz="2000" b="1" dirty="0"/>
              <a:t> </a:t>
            </a:r>
            <a:r>
              <a:rPr lang="it-IT" sz="2000" b="1" dirty="0" err="1">
                <a:solidFill>
                  <a:srgbClr val="00B0F0"/>
                </a:solidFill>
              </a:rPr>
              <a:t>Communication</a:t>
            </a:r>
            <a:r>
              <a:rPr lang="it-IT" sz="2000" b="1" dirty="0">
                <a:solidFill>
                  <a:srgbClr val="00B0F0"/>
                </a:solidFill>
              </a:rPr>
              <a:t> Skills </a:t>
            </a:r>
            <a:br>
              <a:rPr lang="it-IT" sz="2000" b="1" dirty="0">
                <a:solidFill>
                  <a:srgbClr val="00B0F0"/>
                </a:solidFill>
              </a:rPr>
            </a:br>
            <a:br>
              <a:rPr lang="it-IT" sz="2000" b="1" dirty="0">
                <a:solidFill>
                  <a:srgbClr val="00B0F0"/>
                </a:solidFill>
              </a:rPr>
            </a:br>
            <a:br>
              <a:rPr lang="it-IT" sz="2000" b="1" dirty="0"/>
            </a:br>
            <a:r>
              <a:rPr lang="it-IT" sz="2000" b="1" dirty="0"/>
              <a:t>Programma: </a:t>
            </a:r>
            <a:r>
              <a:rPr lang="it-IT" sz="2000" b="1" dirty="0">
                <a:solidFill>
                  <a:srgbClr val="00B0F0"/>
                </a:solidFill>
              </a:rPr>
              <a:t>CLIL</a:t>
            </a:r>
            <a:br>
              <a:rPr lang="it-IT" dirty="0"/>
            </a:b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6FABCFB-34DD-4B7E-AAA0-8CB0FE700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735" y="4521789"/>
            <a:ext cx="3678381" cy="1071548"/>
          </a:xfrm>
          <a:prstGeom prst="rect">
            <a:avLst/>
          </a:prstGeom>
        </p:spPr>
      </p:pic>
      <p:pic>
        <p:nvPicPr>
          <p:cNvPr id="13314" name="Picture 2" descr="Risultati immagini per clil scheme">
            <a:extLst>
              <a:ext uri="{FF2B5EF4-FFF2-40B4-BE49-F238E27FC236}">
                <a16:creationId xmlns:a16="http://schemas.microsoft.com/office/drawing/2014/main" id="{EBCDC454-ABEA-41F3-A78F-1DF7DF4C2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880" y="1264663"/>
            <a:ext cx="1732239" cy="73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924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550338-822F-49C5-840D-AAC843834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334151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cap="small" dirty="0">
                <a:solidFill>
                  <a:srgbClr val="00B0F0"/>
                </a:solidFill>
              </a:rPr>
              <a:t>CLIL : </a:t>
            </a:r>
            <a:r>
              <a:rPr lang="it-IT" sz="4000" b="1" cap="small" dirty="0" err="1">
                <a:solidFill>
                  <a:srgbClr val="00B0F0"/>
                </a:solidFill>
              </a:rPr>
              <a:t>organization</a:t>
            </a:r>
            <a:r>
              <a:rPr lang="it-IT" sz="4000" b="1" cap="small" dirty="0">
                <a:solidFill>
                  <a:srgbClr val="00B0F0"/>
                </a:solidFill>
              </a:rPr>
              <a:t> and goals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8009F5F-D0FF-43DA-A499-8482EFD97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294" y="1587616"/>
            <a:ext cx="3930932" cy="368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32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550338-822F-49C5-840D-AAC843834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334151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cap="small" dirty="0">
                <a:solidFill>
                  <a:srgbClr val="00B0F0"/>
                </a:solidFill>
              </a:rPr>
              <a:t>CLIL : </a:t>
            </a:r>
            <a:r>
              <a:rPr lang="it-IT" sz="4000" b="1" cap="small" dirty="0" err="1">
                <a:solidFill>
                  <a:srgbClr val="00B0F0"/>
                </a:solidFill>
              </a:rPr>
              <a:t>organization</a:t>
            </a:r>
            <a:r>
              <a:rPr lang="it-IT" sz="4000" b="1" cap="small" dirty="0">
                <a:solidFill>
                  <a:srgbClr val="00B0F0"/>
                </a:solidFill>
              </a:rPr>
              <a:t> and goals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32BC93-988A-4F1A-8B7D-2712272DD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976745"/>
            <a:ext cx="10058400" cy="50582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r>
              <a:rPr lang="it-IT" sz="2800" b="1" dirty="0" err="1">
                <a:solidFill>
                  <a:srgbClr val="00B0F0"/>
                </a:solidFill>
                <a:sym typeface="Wingdings" panose="05000000000000000000" pitchFamily="2" charset="2"/>
              </a:rPr>
              <a:t>Advantages</a:t>
            </a:r>
            <a:r>
              <a:rPr lang="it-IT" sz="2800" b="1" dirty="0">
                <a:solidFill>
                  <a:srgbClr val="00B0F0"/>
                </a:solidFill>
                <a:sym typeface="Wingdings" panose="05000000000000000000" pitchFamily="2" charset="2"/>
              </a:rPr>
              <a:t> for the </a:t>
            </a:r>
            <a:r>
              <a:rPr lang="it-IT" sz="2800" b="1" dirty="0" err="1">
                <a:solidFill>
                  <a:srgbClr val="00B0F0"/>
                </a:solidFill>
                <a:sym typeface="Wingdings" panose="05000000000000000000" pitchFamily="2" charset="2"/>
              </a:rPr>
              <a:t>students</a:t>
            </a:r>
            <a:r>
              <a:rPr lang="it-IT" sz="2800" dirty="0">
                <a:sym typeface="Wingdings" panose="05000000000000000000" pitchFamily="2" charset="2"/>
              </a:rPr>
              <a:t>: </a:t>
            </a:r>
            <a:r>
              <a:rPr lang="it-IT" sz="2800" dirty="0" err="1">
                <a:sym typeface="Wingdings" panose="05000000000000000000" pitchFamily="2" charset="2"/>
              </a:rPr>
              <a:t>motivation</a:t>
            </a:r>
            <a:r>
              <a:rPr lang="it-IT" sz="2800" dirty="0">
                <a:sym typeface="Wingdings" panose="05000000000000000000" pitchFamily="2" charset="2"/>
              </a:rPr>
              <a:t> for learning – more and </a:t>
            </a:r>
            <a:r>
              <a:rPr lang="it-IT" sz="2800" dirty="0" err="1">
                <a:sym typeface="Wingdings" panose="05000000000000000000" pitchFamily="2" charset="2"/>
              </a:rPr>
              <a:t>better</a:t>
            </a:r>
            <a:r>
              <a:rPr lang="it-IT" sz="2800" dirty="0">
                <a:sym typeface="Wingdings" panose="05000000000000000000" pitchFamily="2" charset="2"/>
              </a:rPr>
              <a:t> </a:t>
            </a:r>
            <a:r>
              <a:rPr lang="it-IT" sz="2800" dirty="0" err="1">
                <a:sym typeface="Wingdings" panose="05000000000000000000" pitchFamily="2" charset="2"/>
              </a:rPr>
              <a:t>exposure</a:t>
            </a:r>
            <a:r>
              <a:rPr lang="it-IT" sz="2800" dirty="0">
                <a:sym typeface="Wingdings" panose="05000000000000000000" pitchFamily="2" charset="2"/>
              </a:rPr>
              <a:t> to the </a:t>
            </a:r>
            <a:r>
              <a:rPr lang="it-IT" sz="2800" dirty="0" err="1">
                <a:sym typeface="Wingdings" panose="05000000000000000000" pitchFamily="2" charset="2"/>
              </a:rPr>
              <a:t>language</a:t>
            </a:r>
            <a:r>
              <a:rPr lang="it-IT" sz="2800" dirty="0">
                <a:sym typeface="Wingdings" panose="05000000000000000000" pitchFamily="2" charset="2"/>
              </a:rPr>
              <a:t> – </a:t>
            </a:r>
            <a:r>
              <a:rPr lang="it-IT" sz="2800" dirty="0" err="1">
                <a:sym typeface="Wingdings" panose="05000000000000000000" pitchFamily="2" charset="2"/>
              </a:rPr>
              <a:t>development</a:t>
            </a:r>
            <a:r>
              <a:rPr lang="it-IT" sz="2800" dirty="0">
                <a:sym typeface="Wingdings" panose="05000000000000000000" pitchFamily="2" charset="2"/>
              </a:rPr>
              <a:t> of </a:t>
            </a:r>
            <a:r>
              <a:rPr lang="it-IT" sz="2800" dirty="0" err="1">
                <a:sym typeface="Wingdings" panose="05000000000000000000" pitchFamily="2" charset="2"/>
              </a:rPr>
              <a:t>linguistic</a:t>
            </a:r>
            <a:r>
              <a:rPr lang="it-IT" sz="2800" dirty="0">
                <a:sym typeface="Wingdings" panose="05000000000000000000" pitchFamily="2" charset="2"/>
              </a:rPr>
              <a:t> </a:t>
            </a:r>
            <a:r>
              <a:rPr lang="it-IT" sz="2800" dirty="0" err="1">
                <a:sym typeface="Wingdings" panose="05000000000000000000" pitchFamily="2" charset="2"/>
              </a:rPr>
              <a:t>abilities</a:t>
            </a:r>
            <a:r>
              <a:rPr lang="it-IT" sz="2800" dirty="0">
                <a:sym typeface="Wingdings" panose="05000000000000000000" pitchFamily="2" charset="2"/>
              </a:rPr>
              <a:t> – interaction </a:t>
            </a:r>
            <a:r>
              <a:rPr lang="it-IT" sz="2800" dirty="0" err="1">
                <a:sym typeface="Wingdings" panose="05000000000000000000" pitchFamily="2" charset="2"/>
              </a:rPr>
              <a:t>between</a:t>
            </a:r>
            <a:r>
              <a:rPr lang="it-IT" sz="2800" dirty="0">
                <a:sym typeface="Wingdings" panose="05000000000000000000" pitchFamily="2" charset="2"/>
              </a:rPr>
              <a:t> </a:t>
            </a:r>
            <a:r>
              <a:rPr lang="it-IT" sz="2800" dirty="0" err="1">
                <a:sym typeface="Wingdings" panose="05000000000000000000" pitchFamily="2" charset="2"/>
              </a:rPr>
              <a:t>students</a:t>
            </a:r>
            <a:r>
              <a:rPr lang="it-IT" sz="2800" dirty="0">
                <a:sym typeface="Wingdings" panose="05000000000000000000" pitchFamily="2" charset="2"/>
              </a:rPr>
              <a:t> and </a:t>
            </a:r>
            <a:r>
              <a:rPr lang="it-IT" sz="2800" dirty="0" err="1">
                <a:sym typeface="Wingdings" panose="05000000000000000000" pitchFamily="2" charset="2"/>
              </a:rPr>
              <a:t>teachers</a:t>
            </a:r>
            <a:r>
              <a:rPr lang="it-IT" sz="2800" dirty="0">
                <a:sym typeface="Wingdings" panose="05000000000000000000" pitchFamily="2" charset="2"/>
              </a:rPr>
              <a:t> – interaction </a:t>
            </a:r>
            <a:r>
              <a:rPr lang="it-IT" sz="2800" dirty="0" err="1">
                <a:sym typeface="Wingdings" panose="05000000000000000000" pitchFamily="2" charset="2"/>
              </a:rPr>
              <a:t>between</a:t>
            </a:r>
            <a:r>
              <a:rPr lang="it-IT" sz="2800" dirty="0">
                <a:sym typeface="Wingdings" panose="05000000000000000000" pitchFamily="2" charset="2"/>
              </a:rPr>
              <a:t> </a:t>
            </a:r>
            <a:r>
              <a:rPr lang="it-IT" sz="2800" dirty="0" err="1">
                <a:sym typeface="Wingdings" panose="05000000000000000000" pitchFamily="2" charset="2"/>
              </a:rPr>
              <a:t>students</a:t>
            </a:r>
            <a:r>
              <a:rPr lang="it-IT" sz="2800" dirty="0">
                <a:sym typeface="Wingdings" panose="05000000000000000000" pitchFamily="2" charset="2"/>
              </a:rPr>
              <a:t> – </a:t>
            </a:r>
            <a:r>
              <a:rPr lang="it-IT" sz="2800" dirty="0" err="1">
                <a:sym typeface="Wingdings" panose="05000000000000000000" pitchFamily="2" charset="2"/>
              </a:rPr>
              <a:t>development</a:t>
            </a:r>
            <a:r>
              <a:rPr lang="it-IT" sz="2800" dirty="0">
                <a:sym typeface="Wingdings" panose="05000000000000000000" pitchFamily="2" charset="2"/>
              </a:rPr>
              <a:t> of </a:t>
            </a:r>
            <a:r>
              <a:rPr lang="it-IT" sz="2800" dirty="0" err="1">
                <a:sym typeface="Wingdings" panose="05000000000000000000" pitchFamily="2" charset="2"/>
              </a:rPr>
              <a:t>abilities</a:t>
            </a:r>
            <a:r>
              <a:rPr lang="it-IT" sz="2800" dirty="0">
                <a:sym typeface="Wingdings" panose="05000000000000000000" pitchFamily="2" charset="2"/>
              </a:rPr>
              <a:t> and </a:t>
            </a:r>
            <a:r>
              <a:rPr lang="it-IT" sz="2800" dirty="0" err="1">
                <a:sym typeface="Wingdings" panose="05000000000000000000" pitchFamily="2" charset="2"/>
              </a:rPr>
              <a:t>competencies</a:t>
            </a:r>
            <a:r>
              <a:rPr lang="it-IT" sz="2800" dirty="0">
                <a:sym typeface="Wingdings" panose="05000000000000000000" pitchFamily="2" charset="2"/>
              </a:rPr>
              <a:t> (</a:t>
            </a:r>
            <a:r>
              <a:rPr lang="it-IT" sz="1500" cap="small" dirty="0" err="1">
                <a:sym typeface="Wingdings" panose="05000000000000000000" pitchFamily="2" charset="2"/>
              </a:rPr>
              <a:t>problem</a:t>
            </a:r>
            <a:r>
              <a:rPr lang="it-IT" sz="1500" cap="small" dirty="0">
                <a:sym typeface="Wingdings" panose="05000000000000000000" pitchFamily="2" charset="2"/>
              </a:rPr>
              <a:t> solving, </a:t>
            </a:r>
            <a:r>
              <a:rPr lang="it-IT" sz="1500" cap="small" dirty="0" err="1">
                <a:sym typeface="Wingdings" panose="05000000000000000000" pitchFamily="2" charset="2"/>
              </a:rPr>
              <a:t>ability</a:t>
            </a:r>
            <a:r>
              <a:rPr lang="it-IT" sz="1500" cap="small" dirty="0">
                <a:sym typeface="Wingdings" panose="05000000000000000000" pitchFamily="2" charset="2"/>
              </a:rPr>
              <a:t> to </a:t>
            </a:r>
            <a:r>
              <a:rPr lang="it-IT" sz="1500" cap="small" dirty="0" err="1">
                <a:sym typeface="Wingdings" panose="05000000000000000000" pitchFamily="2" charset="2"/>
              </a:rPr>
              <a:t>organize</a:t>
            </a:r>
            <a:r>
              <a:rPr lang="it-IT" sz="1500" cap="small" dirty="0">
                <a:sym typeface="Wingdings" panose="05000000000000000000" pitchFamily="2" charset="2"/>
              </a:rPr>
              <a:t> projects, </a:t>
            </a:r>
            <a:r>
              <a:rPr lang="it-IT" sz="1500" cap="small" dirty="0" err="1">
                <a:sym typeface="Wingdings" panose="05000000000000000000" pitchFamily="2" charset="2"/>
              </a:rPr>
              <a:t>cooperation</a:t>
            </a:r>
            <a:r>
              <a:rPr lang="it-IT" sz="2800" dirty="0">
                <a:sym typeface="Wingdings" panose="05000000000000000000" pitchFamily="2" charset="2"/>
              </a:rPr>
              <a:t>)</a:t>
            </a:r>
            <a:endParaRPr lang="it-IT" sz="3200" b="1" cap="small" dirty="0">
              <a:solidFill>
                <a:srgbClr val="00B0F0"/>
              </a:solidFill>
            </a:endParaRPr>
          </a:p>
          <a:p>
            <a:endParaRPr lang="it-IT" dirty="0"/>
          </a:p>
          <a:p>
            <a:endParaRPr lang="it-IT" dirty="0"/>
          </a:p>
          <a:p>
            <a:pPr algn="ctr"/>
            <a:r>
              <a:rPr lang="it-IT" dirty="0"/>
              <a:t>I vantaggi per l’allievo consistono in una maggiore motivazione ad apprendere, una maggiore quantità e qualità dell’esposizione alla lingua, il potenziamento delle abilità linguistiche, una maggiore interazione tra insegnante ed allievi e allievi tra loro, lo sviluppo di competenze progettuali e organizzative, in particolare della </a:t>
            </a:r>
            <a:r>
              <a:rPr lang="it-IT" b="1" dirty="0"/>
              <a:t>riflessione metacognitiva</a:t>
            </a:r>
            <a:r>
              <a:rPr lang="it-IT" dirty="0"/>
              <a:t> (imparare ad imparare), attraverso l’uso del metodo cooperativo e collaborativo.</a:t>
            </a:r>
          </a:p>
          <a:p>
            <a:pPr marL="0" indent="0" algn="ctr">
              <a:buNone/>
            </a:pPr>
            <a:br>
              <a:rPr lang="it-IT" dirty="0"/>
            </a:b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052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550338-822F-49C5-840D-AAC843834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334151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cap="small" dirty="0">
                <a:solidFill>
                  <a:srgbClr val="00B0F0"/>
                </a:solidFill>
              </a:rPr>
              <a:t>CLIL : </a:t>
            </a:r>
            <a:r>
              <a:rPr lang="it-IT" sz="4000" b="1" cap="small" dirty="0" err="1">
                <a:solidFill>
                  <a:srgbClr val="00B0F0"/>
                </a:solidFill>
              </a:rPr>
              <a:t>organization</a:t>
            </a:r>
            <a:r>
              <a:rPr lang="it-IT" sz="4000" b="1" cap="small" dirty="0">
                <a:solidFill>
                  <a:srgbClr val="00B0F0"/>
                </a:solidFill>
              </a:rPr>
              <a:t> and goals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32BC93-988A-4F1A-8B7D-2712272DD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976745"/>
            <a:ext cx="10058400" cy="50582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r>
              <a:rPr lang="it-IT" sz="2800" b="1" dirty="0" err="1">
                <a:solidFill>
                  <a:srgbClr val="00B0F0"/>
                </a:solidFill>
                <a:sym typeface="Wingdings" panose="05000000000000000000" pitchFamily="2" charset="2"/>
              </a:rPr>
              <a:t>What</a:t>
            </a:r>
            <a:r>
              <a:rPr lang="it-IT" sz="2800" b="1" dirty="0">
                <a:solidFill>
                  <a:srgbClr val="00B0F0"/>
                </a:solidFill>
                <a:sym typeface="Wingdings" panose="05000000000000000000" pitchFamily="2" charset="2"/>
              </a:rPr>
              <a:t> </a:t>
            </a:r>
            <a:r>
              <a:rPr lang="it-IT" sz="2800" b="1" dirty="0" err="1">
                <a:solidFill>
                  <a:srgbClr val="00B0F0"/>
                </a:solidFill>
                <a:sym typeface="Wingdings" panose="05000000000000000000" pitchFamily="2" charset="2"/>
              </a:rPr>
              <a:t>about</a:t>
            </a:r>
            <a:r>
              <a:rPr lang="it-IT" sz="2800" b="1" dirty="0">
                <a:solidFill>
                  <a:srgbClr val="00B0F0"/>
                </a:solidFill>
                <a:sym typeface="Wingdings" panose="05000000000000000000" pitchFamily="2" charset="2"/>
              </a:rPr>
              <a:t> the </a:t>
            </a:r>
            <a:r>
              <a:rPr lang="it-IT" sz="2800" b="1" dirty="0" err="1">
                <a:solidFill>
                  <a:srgbClr val="00B0F0"/>
                </a:solidFill>
                <a:sym typeface="Wingdings" panose="05000000000000000000" pitchFamily="2" charset="2"/>
              </a:rPr>
              <a:t>teacher</a:t>
            </a:r>
            <a:r>
              <a:rPr lang="it-IT" sz="2800" b="1" dirty="0">
                <a:solidFill>
                  <a:srgbClr val="00B0F0"/>
                </a:solidFill>
                <a:sym typeface="Wingdings" panose="05000000000000000000" pitchFamily="2" charset="2"/>
              </a:rPr>
              <a:t>? </a:t>
            </a:r>
            <a:r>
              <a:rPr lang="it-IT" sz="2800" dirty="0">
                <a:sym typeface="Wingdings" panose="05000000000000000000" pitchFamily="2" charset="2"/>
              </a:rPr>
              <a:t>The </a:t>
            </a:r>
            <a:r>
              <a:rPr lang="it-IT" sz="2800" dirty="0" err="1">
                <a:sym typeface="Wingdings" panose="05000000000000000000" pitchFamily="2" charset="2"/>
              </a:rPr>
              <a:t>teacher</a:t>
            </a:r>
            <a:r>
              <a:rPr lang="it-IT" sz="2800" dirty="0">
                <a:sym typeface="Wingdings" panose="05000000000000000000" pitchFamily="2" charset="2"/>
              </a:rPr>
              <a:t> </a:t>
            </a:r>
            <a:r>
              <a:rPr lang="it-IT" sz="2800" dirty="0" err="1">
                <a:sym typeface="Wingdings" panose="05000000000000000000" pitchFamily="2" charset="2"/>
              </a:rPr>
              <a:t>needs</a:t>
            </a:r>
            <a:r>
              <a:rPr lang="it-IT" sz="2800" dirty="0">
                <a:sym typeface="Wingdings" panose="05000000000000000000" pitchFamily="2" charset="2"/>
              </a:rPr>
              <a:t> to work on the </a:t>
            </a:r>
            <a:r>
              <a:rPr lang="it-IT" sz="2800" dirty="0" err="1">
                <a:sym typeface="Wingdings" panose="05000000000000000000" pitchFamily="2" charset="2"/>
              </a:rPr>
              <a:t>contents</a:t>
            </a:r>
            <a:r>
              <a:rPr lang="it-IT" sz="2800" dirty="0">
                <a:sym typeface="Wingdings" panose="05000000000000000000" pitchFamily="2" charset="2"/>
              </a:rPr>
              <a:t> of the </a:t>
            </a:r>
            <a:r>
              <a:rPr lang="it-IT" sz="2800" dirty="0" err="1">
                <a:sym typeface="Wingdings" panose="05000000000000000000" pitchFamily="2" charset="2"/>
              </a:rPr>
              <a:t>lesson</a:t>
            </a:r>
            <a:r>
              <a:rPr lang="it-IT" sz="2800" dirty="0">
                <a:sym typeface="Wingdings" panose="05000000000000000000" pitchFamily="2" charset="2"/>
              </a:rPr>
              <a:t> and on the </a:t>
            </a:r>
            <a:r>
              <a:rPr lang="it-IT" sz="2800" cap="small" dirty="0" err="1">
                <a:sym typeface="Wingdings" panose="05000000000000000000" pitchFamily="2" charset="2"/>
              </a:rPr>
              <a:t>specific</a:t>
            </a:r>
            <a:r>
              <a:rPr lang="it-IT" sz="2800" cap="small" dirty="0">
                <a:sym typeface="Wingdings" panose="05000000000000000000" pitchFamily="2" charset="2"/>
              </a:rPr>
              <a:t> </a:t>
            </a:r>
            <a:r>
              <a:rPr lang="it-IT" sz="2800" cap="small" dirty="0" err="1">
                <a:sym typeface="Wingdings" panose="05000000000000000000" pitchFamily="2" charset="2"/>
              </a:rPr>
              <a:t>vocabulary</a:t>
            </a:r>
            <a:r>
              <a:rPr lang="it-IT" sz="2800" cap="small" dirty="0">
                <a:sym typeface="Wingdings" panose="05000000000000000000" pitchFamily="2" charset="2"/>
              </a:rPr>
              <a:t> </a:t>
            </a:r>
            <a:r>
              <a:rPr lang="it-IT" sz="2800" dirty="0">
                <a:sym typeface="Wingdings" panose="05000000000000000000" pitchFamily="2" charset="2"/>
              </a:rPr>
              <a:t>of </a:t>
            </a:r>
            <a:r>
              <a:rPr lang="it-IT" sz="2800" dirty="0" err="1">
                <a:sym typeface="Wingdings" panose="05000000000000000000" pitchFamily="2" charset="2"/>
              </a:rPr>
              <a:t>his</a:t>
            </a:r>
            <a:r>
              <a:rPr lang="it-IT" sz="2800" dirty="0">
                <a:sym typeface="Wingdings" panose="05000000000000000000" pitchFamily="2" charset="2"/>
              </a:rPr>
              <a:t>/</a:t>
            </a:r>
            <a:r>
              <a:rPr lang="it-IT" sz="2800" dirty="0" err="1">
                <a:sym typeface="Wingdings" panose="05000000000000000000" pitchFamily="2" charset="2"/>
              </a:rPr>
              <a:t>her</a:t>
            </a:r>
            <a:r>
              <a:rPr lang="it-IT" sz="2800" dirty="0">
                <a:sym typeface="Wingdings" panose="05000000000000000000" pitchFamily="2" charset="2"/>
              </a:rPr>
              <a:t> </a:t>
            </a:r>
            <a:r>
              <a:rPr lang="it-IT" sz="2800" dirty="0" err="1">
                <a:sym typeface="Wingdings" panose="05000000000000000000" pitchFamily="2" charset="2"/>
              </a:rPr>
              <a:t>subject</a:t>
            </a:r>
            <a:r>
              <a:rPr lang="it-IT" sz="2800" dirty="0">
                <a:sym typeface="Wingdings" panose="05000000000000000000" pitchFamily="2" charset="2"/>
              </a:rPr>
              <a:t>, </a:t>
            </a:r>
            <a:r>
              <a:rPr lang="it-IT" sz="2800" dirty="0" err="1">
                <a:sym typeface="Wingdings" panose="05000000000000000000" pitchFamily="2" charset="2"/>
              </a:rPr>
              <a:t>but</a:t>
            </a:r>
            <a:r>
              <a:rPr lang="it-IT" sz="2800" dirty="0">
                <a:sym typeface="Wingdings" panose="05000000000000000000" pitchFamily="2" charset="2"/>
              </a:rPr>
              <a:t> s/he </a:t>
            </a:r>
            <a:r>
              <a:rPr lang="it-IT" sz="2800" dirty="0" err="1">
                <a:sym typeface="Wingdings" panose="05000000000000000000" pitchFamily="2" charset="2"/>
              </a:rPr>
              <a:t>also</a:t>
            </a:r>
            <a:r>
              <a:rPr lang="it-IT" sz="2800" dirty="0">
                <a:sym typeface="Wingdings" panose="05000000000000000000" pitchFamily="2" charset="2"/>
              </a:rPr>
              <a:t> </a:t>
            </a:r>
            <a:r>
              <a:rPr lang="it-IT" sz="2800" dirty="0" err="1">
                <a:sym typeface="Wingdings" panose="05000000000000000000" pitchFamily="2" charset="2"/>
              </a:rPr>
              <a:t>has</a:t>
            </a:r>
            <a:r>
              <a:rPr lang="it-IT" sz="2800" dirty="0">
                <a:sym typeface="Wingdings" panose="05000000000000000000" pitchFamily="2" charset="2"/>
              </a:rPr>
              <a:t> to work on the </a:t>
            </a:r>
            <a:r>
              <a:rPr lang="it-IT" sz="2800" b="1" cap="small" dirty="0" err="1">
                <a:sym typeface="Wingdings" panose="05000000000000000000" pitchFamily="2" charset="2"/>
              </a:rPr>
              <a:t>structure</a:t>
            </a:r>
            <a:r>
              <a:rPr lang="it-IT" sz="2800" cap="small" dirty="0">
                <a:sym typeface="Wingdings" panose="05000000000000000000" pitchFamily="2" charset="2"/>
              </a:rPr>
              <a:t> of the </a:t>
            </a:r>
            <a:r>
              <a:rPr lang="it-IT" sz="2800" cap="small" dirty="0" err="1">
                <a:sym typeface="Wingdings" panose="05000000000000000000" pitchFamily="2" charset="2"/>
              </a:rPr>
              <a:t>lesson</a:t>
            </a:r>
            <a:r>
              <a:rPr lang="it-IT" sz="2800" dirty="0">
                <a:sym typeface="Wingdings" panose="05000000000000000000" pitchFamily="2" charset="2"/>
              </a:rPr>
              <a:t>.</a:t>
            </a:r>
          </a:p>
          <a:p>
            <a:pPr marL="0" indent="0" algn="ctr">
              <a:buNone/>
            </a:pPr>
            <a:r>
              <a:rPr lang="it-IT" sz="3200" dirty="0"/>
              <a:t>CLIL </a:t>
            </a:r>
            <a:r>
              <a:rPr lang="it-IT" sz="3200" dirty="0" err="1"/>
              <a:t>lesson</a:t>
            </a:r>
            <a:r>
              <a:rPr lang="it-IT" sz="3200" dirty="0"/>
              <a:t> </a:t>
            </a:r>
            <a:r>
              <a:rPr lang="it-IT" sz="3200" dirty="0">
                <a:sym typeface="Wingdings" panose="05000000000000000000" pitchFamily="2" charset="2"/>
              </a:rPr>
              <a:t> </a:t>
            </a:r>
            <a:r>
              <a:rPr lang="it-IT" sz="3200" b="1" dirty="0">
                <a:sym typeface="Wingdings" panose="05000000000000000000" pitchFamily="2" charset="2"/>
              </a:rPr>
              <a:t>new and </a:t>
            </a:r>
            <a:r>
              <a:rPr lang="it-IT" sz="3200" b="1" dirty="0" err="1">
                <a:sym typeface="Wingdings" panose="05000000000000000000" pitchFamily="2" charset="2"/>
              </a:rPr>
              <a:t>different</a:t>
            </a:r>
            <a:r>
              <a:rPr lang="it-IT" sz="3200" dirty="0">
                <a:sym typeface="Wingdings" panose="05000000000000000000" pitchFamily="2" charset="2"/>
              </a:rPr>
              <a:t> </a:t>
            </a:r>
            <a:r>
              <a:rPr lang="it-IT" sz="3200" b="1" dirty="0" err="1">
                <a:sym typeface="Wingdings" panose="05000000000000000000" pitchFamily="2" charset="2"/>
              </a:rPr>
              <a:t>approach</a:t>
            </a:r>
            <a:endParaRPr lang="it-IT" sz="3200" b="1" dirty="0"/>
          </a:p>
          <a:p>
            <a:endParaRPr lang="it-IT" dirty="0"/>
          </a:p>
          <a:p>
            <a:endParaRPr lang="it-IT" dirty="0"/>
          </a:p>
          <a:p>
            <a:pPr algn="ctr"/>
            <a:r>
              <a:rPr lang="it-IT" dirty="0"/>
              <a:t>L’insegnante avrà bisogno di lavorare si sui </a:t>
            </a:r>
            <a:r>
              <a:rPr lang="it-IT" b="1" dirty="0"/>
              <a:t>contenuti</a:t>
            </a:r>
            <a:r>
              <a:rPr lang="it-IT" dirty="0"/>
              <a:t> e su un </a:t>
            </a:r>
            <a:r>
              <a:rPr lang="it-IT" b="1" dirty="0"/>
              <a:t>lessico specifico</a:t>
            </a:r>
            <a:r>
              <a:rPr lang="it-IT" dirty="0"/>
              <a:t> relativo alla materia in questione (storia, geografia, arte, musica, educazione fisica, scienze..) ma dovrà in particolar modo dedicarsi alla strutturazione della lezione con un </a:t>
            </a:r>
            <a:r>
              <a:rPr lang="it-IT" b="1" dirty="0"/>
              <a:t>nuovo approccio</a:t>
            </a:r>
            <a:r>
              <a:rPr lang="it-IT" dirty="0"/>
              <a:t>.</a:t>
            </a:r>
          </a:p>
          <a:p>
            <a:pPr marL="0" indent="0" algn="ctr">
              <a:buNone/>
            </a:pPr>
            <a:br>
              <a:rPr lang="it-IT" dirty="0"/>
            </a:b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0251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550338-822F-49C5-840D-AAC843834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334151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cap="small" dirty="0">
                <a:solidFill>
                  <a:srgbClr val="00B0F0"/>
                </a:solidFill>
              </a:rPr>
              <a:t>CLIL : </a:t>
            </a:r>
            <a:r>
              <a:rPr lang="it-IT" sz="4000" b="1" cap="small" dirty="0" err="1">
                <a:solidFill>
                  <a:srgbClr val="00B0F0"/>
                </a:solidFill>
              </a:rPr>
              <a:t>organization</a:t>
            </a:r>
            <a:r>
              <a:rPr lang="it-IT" sz="4000" b="1" cap="small" dirty="0">
                <a:solidFill>
                  <a:srgbClr val="00B0F0"/>
                </a:solidFill>
              </a:rPr>
              <a:t> and goals</a:t>
            </a:r>
          </a:p>
        </p:txBody>
      </p:sp>
      <p:pic>
        <p:nvPicPr>
          <p:cNvPr id="12290" name="Picture 2" descr="Risultati immagini per clil">
            <a:extLst>
              <a:ext uri="{FF2B5EF4-FFF2-40B4-BE49-F238E27FC236}">
                <a16:creationId xmlns:a16="http://schemas.microsoft.com/office/drawing/2014/main" id="{BFE3A8F2-5D05-4BFE-8565-083008D06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365" y="1589188"/>
            <a:ext cx="7636778" cy="42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429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BB61A3-6E1E-4012-BABC-F903C810E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How </a:t>
            </a:r>
            <a:r>
              <a:rPr lang="it-IT" dirty="0" err="1"/>
              <a:t>is</a:t>
            </a:r>
            <a:r>
              <a:rPr lang="it-IT" dirty="0"/>
              <a:t> a CLIL </a:t>
            </a:r>
            <a:r>
              <a:rPr lang="it-IT" dirty="0" err="1"/>
              <a:t>lesson</a:t>
            </a:r>
            <a:r>
              <a:rPr lang="it-IT" dirty="0"/>
              <a:t> </a:t>
            </a:r>
            <a:r>
              <a:rPr lang="it-IT" dirty="0" err="1"/>
              <a:t>structured</a:t>
            </a:r>
            <a:r>
              <a:rPr lang="it-IT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94929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550338-822F-49C5-840D-AAC843834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334151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cap="small" dirty="0">
                <a:solidFill>
                  <a:schemeClr val="accent2">
                    <a:lumMod val="75000"/>
                  </a:schemeClr>
                </a:solidFill>
              </a:rPr>
              <a:t>CLIL : the </a:t>
            </a:r>
            <a:r>
              <a:rPr lang="it-IT" sz="4000" b="1" cap="small" dirty="0" err="1">
                <a:solidFill>
                  <a:schemeClr val="accent2">
                    <a:lumMod val="75000"/>
                  </a:schemeClr>
                </a:solidFill>
              </a:rPr>
              <a:t>structure</a:t>
            </a:r>
            <a:r>
              <a:rPr lang="it-IT" sz="4000" b="1" cap="small" dirty="0">
                <a:solidFill>
                  <a:schemeClr val="accent2">
                    <a:lumMod val="75000"/>
                  </a:schemeClr>
                </a:solidFill>
              </a:rPr>
              <a:t> of the </a:t>
            </a:r>
            <a:r>
              <a:rPr lang="it-IT" sz="4000" b="1" cap="small" dirty="0" err="1">
                <a:solidFill>
                  <a:schemeClr val="accent2">
                    <a:lumMod val="75000"/>
                  </a:schemeClr>
                </a:solidFill>
              </a:rPr>
              <a:t>lesson</a:t>
            </a:r>
            <a:endParaRPr lang="it-IT" sz="4000" b="1" cap="smal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32BC93-988A-4F1A-8B7D-2712272DD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976745"/>
            <a:ext cx="10058400" cy="505829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2800" dirty="0"/>
              <a:t>The first </a:t>
            </a:r>
            <a:r>
              <a:rPr lang="it-IT" sz="2800" dirty="0" err="1"/>
              <a:t>thing</a:t>
            </a:r>
            <a:r>
              <a:rPr lang="it-IT" sz="2800" dirty="0"/>
              <a:t> to do </a:t>
            </a:r>
            <a:r>
              <a:rPr lang="it-IT" sz="2800" dirty="0" err="1"/>
              <a:t>is</a:t>
            </a:r>
            <a:r>
              <a:rPr lang="it-IT" sz="2800" dirty="0"/>
              <a:t> </a:t>
            </a:r>
            <a:r>
              <a:rPr lang="it-IT" sz="2800" dirty="0">
                <a:sym typeface="Wingdings" panose="05000000000000000000" pitchFamily="2" charset="2"/>
              </a:rPr>
              <a:t> Decide </a:t>
            </a:r>
            <a:r>
              <a:rPr lang="it-IT" sz="2800" dirty="0" err="1">
                <a:sym typeface="Wingdings" panose="05000000000000000000" pitchFamily="2" charset="2"/>
              </a:rPr>
              <a:t>which</a:t>
            </a:r>
            <a:r>
              <a:rPr lang="it-IT" sz="2800" dirty="0">
                <a:sym typeface="Wingdings" panose="05000000000000000000" pitchFamily="2" charset="2"/>
              </a:rPr>
              <a:t> </a:t>
            </a:r>
            <a:r>
              <a:rPr lang="it-IT" sz="2800" dirty="0" err="1">
                <a:sym typeface="Wingdings" panose="05000000000000000000" pitchFamily="2" charset="2"/>
              </a:rPr>
              <a:t>subject</a:t>
            </a:r>
            <a:r>
              <a:rPr lang="it-IT" sz="2800" dirty="0">
                <a:sym typeface="Wingdings" panose="05000000000000000000" pitchFamily="2" charset="2"/>
              </a:rPr>
              <a:t> </a:t>
            </a:r>
            <a:r>
              <a:rPr lang="it-IT" sz="2800" dirty="0" err="1">
                <a:sym typeface="Wingdings" panose="05000000000000000000" pitchFamily="2" charset="2"/>
              </a:rPr>
              <a:t>will</a:t>
            </a:r>
            <a:r>
              <a:rPr lang="it-IT" sz="2800" dirty="0">
                <a:sym typeface="Wingdings" panose="05000000000000000000" pitchFamily="2" charset="2"/>
              </a:rPr>
              <a:t> be </a:t>
            </a:r>
            <a:r>
              <a:rPr lang="it-IT" sz="2800" dirty="0" err="1">
                <a:sym typeface="Wingdings" panose="05000000000000000000" pitchFamily="2" charset="2"/>
              </a:rPr>
              <a:t>taught</a:t>
            </a:r>
            <a:r>
              <a:rPr lang="it-IT" sz="2800" dirty="0">
                <a:sym typeface="Wingdings" panose="05000000000000000000" pitchFamily="2" charset="2"/>
              </a:rPr>
              <a:t> in English</a:t>
            </a:r>
          </a:p>
          <a:p>
            <a:pPr marL="0" indent="0">
              <a:buNone/>
            </a:pPr>
            <a:r>
              <a:rPr lang="it-IT" sz="2800" dirty="0">
                <a:sym typeface="Wingdings" panose="05000000000000000000" pitchFamily="2" charset="2"/>
              </a:rPr>
              <a:t>The second </a:t>
            </a:r>
            <a:r>
              <a:rPr lang="it-IT" sz="2800" dirty="0" err="1">
                <a:sym typeface="Wingdings" panose="05000000000000000000" pitchFamily="2" charset="2"/>
              </a:rPr>
              <a:t>thing</a:t>
            </a:r>
            <a:r>
              <a:rPr lang="it-IT" sz="2800" dirty="0">
                <a:sym typeface="Wingdings" panose="05000000000000000000" pitchFamily="2" charset="2"/>
              </a:rPr>
              <a:t> to do  Start the </a:t>
            </a:r>
            <a:r>
              <a:rPr lang="it-IT" sz="2800" dirty="0" err="1">
                <a:sym typeface="Wingdings" panose="05000000000000000000" pitchFamily="2" charset="2"/>
              </a:rPr>
              <a:t>lesson</a:t>
            </a:r>
            <a:r>
              <a:rPr lang="it-IT" sz="2800" dirty="0">
                <a:sym typeface="Wingdings" panose="05000000000000000000" pitchFamily="2" charset="2"/>
              </a:rPr>
              <a:t> with an activity of BRAINSTORMING</a:t>
            </a:r>
          </a:p>
          <a:p>
            <a:pPr marL="0" indent="0">
              <a:buNone/>
            </a:pPr>
            <a:endParaRPr lang="it-IT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sz="1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sz="22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it-IT" sz="2300" dirty="0"/>
              <a:t>Scelta la materia da introdurre, la classe deve </a:t>
            </a:r>
            <a:r>
              <a:rPr lang="it-IT" sz="2200" dirty="0"/>
              <a:t>essere</a:t>
            </a:r>
            <a:r>
              <a:rPr lang="it-IT" sz="2300" dirty="0"/>
              <a:t> invitata ad una </a:t>
            </a:r>
            <a:r>
              <a:rPr lang="it-IT" sz="2300" b="1" dirty="0"/>
              <a:t>prima attività di brainstorming</a:t>
            </a:r>
            <a:r>
              <a:rPr lang="it-IT" sz="2300" dirty="0"/>
              <a:t>. Ciò significa permettere agli studenti di </a:t>
            </a:r>
            <a:r>
              <a:rPr lang="it-IT" sz="2300" b="1" dirty="0"/>
              <a:t>attivare i sensi e le conoscenze pregresse </a:t>
            </a:r>
            <a:r>
              <a:rPr lang="it-IT" sz="2300" dirty="0"/>
              <a:t>e rispondere ai diversi INPUT: immagini, video, linee del tempo, citazioni famose, grafici etc. </a:t>
            </a:r>
            <a:r>
              <a:rPr lang="it-IT" sz="2200" dirty="0"/>
              <a:t>Questo permetterebbe infatti agli alunni non solo di avvicinarsi alla materia in modo graduale, ma soprattutto di mostrare la propria conoscenza rispetto a determinati temi. </a:t>
            </a:r>
          </a:p>
          <a:p>
            <a:pPr marL="0" indent="0" algn="ctr">
              <a:buNone/>
            </a:pPr>
            <a:endParaRPr lang="it-IT" sz="2300" dirty="0"/>
          </a:p>
          <a:p>
            <a:pPr marL="0" indent="0">
              <a:buNone/>
            </a:pP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pic>
        <p:nvPicPr>
          <p:cNvPr id="2050" name="Picture 2" descr="Risultati immagini per BRAINSTORMING WORDS">
            <a:extLst>
              <a:ext uri="{FF2B5EF4-FFF2-40B4-BE49-F238E27FC236}">
                <a16:creationId xmlns:a16="http://schemas.microsoft.com/office/drawing/2014/main" id="{2C85F8DA-F942-4FB9-94D4-CEEA15EA4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994" y="2206305"/>
            <a:ext cx="3188622" cy="174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099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550338-822F-49C5-840D-AAC843834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334151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cap="small" dirty="0">
                <a:solidFill>
                  <a:schemeClr val="accent2">
                    <a:lumMod val="75000"/>
                  </a:schemeClr>
                </a:solidFill>
              </a:rPr>
              <a:t>CLIL : the </a:t>
            </a:r>
            <a:r>
              <a:rPr lang="it-IT" sz="4000" b="1" cap="small" dirty="0" err="1">
                <a:solidFill>
                  <a:schemeClr val="accent2">
                    <a:lumMod val="75000"/>
                  </a:schemeClr>
                </a:solidFill>
              </a:rPr>
              <a:t>structure</a:t>
            </a:r>
            <a:r>
              <a:rPr lang="it-IT" sz="4000" b="1" cap="small" dirty="0">
                <a:solidFill>
                  <a:schemeClr val="accent2">
                    <a:lumMod val="75000"/>
                  </a:schemeClr>
                </a:solidFill>
              </a:rPr>
              <a:t> of the </a:t>
            </a:r>
            <a:r>
              <a:rPr lang="it-IT" sz="4000" b="1" cap="small" dirty="0" err="1">
                <a:solidFill>
                  <a:schemeClr val="accent2">
                    <a:lumMod val="75000"/>
                  </a:schemeClr>
                </a:solidFill>
              </a:rPr>
              <a:t>lesson</a:t>
            </a:r>
            <a:endParaRPr lang="it-IT" sz="4000" b="1" cap="smal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32BC93-988A-4F1A-8B7D-2712272DD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976745"/>
            <a:ext cx="10058400" cy="505829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4000" dirty="0">
                <a:sym typeface="Wingdings" panose="05000000000000000000" pitchFamily="2" charset="2"/>
              </a:rPr>
              <a:t>BRAINSTORMING  the activity helps the </a:t>
            </a:r>
            <a:r>
              <a:rPr lang="it-IT" sz="4000" dirty="0" err="1">
                <a:sym typeface="Wingdings" panose="05000000000000000000" pitchFamily="2" charset="2"/>
              </a:rPr>
              <a:t>students</a:t>
            </a:r>
            <a:r>
              <a:rPr lang="it-IT" sz="4000" dirty="0">
                <a:sym typeface="Wingdings" panose="05000000000000000000" pitchFamily="2" charset="2"/>
              </a:rPr>
              <a:t> to </a:t>
            </a:r>
            <a:r>
              <a:rPr lang="it-IT" sz="4000" dirty="0" err="1">
                <a:sym typeface="Wingdings" panose="05000000000000000000" pitchFamily="2" charset="2"/>
              </a:rPr>
              <a:t>realize</a:t>
            </a:r>
            <a:r>
              <a:rPr lang="it-IT" sz="4000" dirty="0">
                <a:sym typeface="Wingdings" panose="05000000000000000000" pitchFamily="2" charset="2"/>
              </a:rPr>
              <a:t> </a:t>
            </a:r>
            <a:r>
              <a:rPr lang="it-IT" sz="4000" dirty="0" err="1">
                <a:sym typeface="Wingdings" panose="05000000000000000000" pitchFamily="2" charset="2"/>
              </a:rPr>
              <a:t>they</a:t>
            </a:r>
            <a:r>
              <a:rPr lang="it-IT" sz="4000" dirty="0">
                <a:sym typeface="Wingdings" panose="05000000000000000000" pitchFamily="2" charset="2"/>
              </a:rPr>
              <a:t> </a:t>
            </a:r>
            <a:r>
              <a:rPr lang="it-IT" sz="4000" dirty="0" err="1">
                <a:sym typeface="Wingdings" panose="05000000000000000000" pitchFamily="2" charset="2"/>
              </a:rPr>
              <a:t>already</a:t>
            </a:r>
            <a:r>
              <a:rPr lang="it-IT" sz="4000" dirty="0">
                <a:sym typeface="Wingdings" panose="05000000000000000000" pitchFamily="2" charset="2"/>
              </a:rPr>
              <a:t> know </a:t>
            </a:r>
            <a:r>
              <a:rPr lang="it-IT" sz="4000" dirty="0" err="1">
                <a:sym typeface="Wingdings" panose="05000000000000000000" pitchFamily="2" charset="2"/>
              </a:rPr>
              <a:t>something</a:t>
            </a:r>
            <a:r>
              <a:rPr lang="it-IT" sz="4000" dirty="0">
                <a:sym typeface="Wingdings" panose="05000000000000000000" pitchFamily="2" charset="2"/>
              </a:rPr>
              <a:t> </a:t>
            </a:r>
            <a:r>
              <a:rPr lang="it-IT" sz="4000" dirty="0" err="1">
                <a:sym typeface="Wingdings" panose="05000000000000000000" pitchFamily="2" charset="2"/>
              </a:rPr>
              <a:t>about</a:t>
            </a:r>
            <a:r>
              <a:rPr lang="it-IT" sz="4000" dirty="0">
                <a:sym typeface="Wingdings" panose="05000000000000000000" pitchFamily="2" charset="2"/>
              </a:rPr>
              <a:t> </a:t>
            </a:r>
            <a:r>
              <a:rPr lang="it-IT" sz="4000" i="1" dirty="0" err="1">
                <a:sym typeface="Wingdings" panose="05000000000000000000" pitchFamily="2" charset="2"/>
              </a:rPr>
              <a:t>that</a:t>
            </a:r>
            <a:r>
              <a:rPr lang="it-IT" sz="4000" dirty="0">
                <a:sym typeface="Wingdings" panose="05000000000000000000" pitchFamily="2" charset="2"/>
              </a:rPr>
              <a:t> </a:t>
            </a:r>
            <a:r>
              <a:rPr lang="it-IT" sz="4000" dirty="0" err="1">
                <a:sym typeface="Wingdings" panose="05000000000000000000" pitchFamily="2" charset="2"/>
              </a:rPr>
              <a:t>subject</a:t>
            </a:r>
            <a:r>
              <a:rPr lang="it-IT" sz="4000" dirty="0">
                <a:sym typeface="Wingdings" panose="05000000000000000000" pitchFamily="2" charset="2"/>
              </a:rPr>
              <a:t> in </a:t>
            </a:r>
            <a:r>
              <a:rPr lang="it-IT" sz="4000" i="1" dirty="0" err="1">
                <a:sym typeface="Wingdings" panose="05000000000000000000" pitchFamily="2" charset="2"/>
              </a:rPr>
              <a:t>that</a:t>
            </a:r>
            <a:r>
              <a:rPr lang="it-IT" sz="4000" dirty="0">
                <a:sym typeface="Wingdings" panose="05000000000000000000" pitchFamily="2" charset="2"/>
              </a:rPr>
              <a:t> </a:t>
            </a:r>
            <a:r>
              <a:rPr lang="it-IT" sz="4000" dirty="0" err="1">
                <a:sym typeface="Wingdings" panose="05000000000000000000" pitchFamily="2" charset="2"/>
              </a:rPr>
              <a:t>language</a:t>
            </a:r>
            <a:r>
              <a:rPr lang="it-IT" sz="4000" dirty="0">
                <a:sym typeface="Wingdings" panose="05000000000000000000" pitchFamily="2" charset="2"/>
              </a:rPr>
              <a:t>, and </a:t>
            </a:r>
            <a:r>
              <a:rPr lang="it-IT" sz="4000" cap="small" dirty="0" err="1">
                <a:sym typeface="Wingdings" panose="05000000000000000000" pitchFamily="2" charset="2"/>
              </a:rPr>
              <a:t>they</a:t>
            </a:r>
            <a:r>
              <a:rPr lang="it-IT" sz="4000" cap="small" dirty="0">
                <a:sym typeface="Wingdings" panose="05000000000000000000" pitchFamily="2" charset="2"/>
              </a:rPr>
              <a:t> </a:t>
            </a:r>
            <a:r>
              <a:rPr lang="it-IT" sz="4000" cap="small" dirty="0" err="1">
                <a:sym typeface="Wingdings" panose="05000000000000000000" pitchFamily="2" charset="2"/>
              </a:rPr>
              <a:t>receive</a:t>
            </a:r>
            <a:r>
              <a:rPr lang="it-IT" sz="4000" cap="small" dirty="0">
                <a:sym typeface="Wingdings" panose="05000000000000000000" pitchFamily="2" charset="2"/>
              </a:rPr>
              <a:t> an </a:t>
            </a:r>
            <a:r>
              <a:rPr lang="it-IT" sz="4000" cap="small" dirty="0" err="1">
                <a:sym typeface="Wingdings" panose="05000000000000000000" pitchFamily="2" charset="2"/>
              </a:rPr>
              <a:t>important</a:t>
            </a:r>
            <a:r>
              <a:rPr lang="it-IT" sz="4000" cap="small" dirty="0">
                <a:sym typeface="Wingdings" panose="05000000000000000000" pitchFamily="2" charset="2"/>
              </a:rPr>
              <a:t> </a:t>
            </a:r>
            <a:r>
              <a:rPr lang="it-IT" sz="4000" b="1" cap="small" dirty="0" err="1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imput</a:t>
            </a:r>
            <a:r>
              <a:rPr lang="it-IT" sz="4000" cap="small" dirty="0">
                <a:sym typeface="Wingdings" panose="05000000000000000000" pitchFamily="2" charset="2"/>
              </a:rPr>
              <a:t> </a:t>
            </a:r>
            <a:r>
              <a:rPr lang="it-IT" sz="4000" dirty="0">
                <a:sym typeface="Wingdings" panose="05000000000000000000" pitchFamily="2" charset="2"/>
              </a:rPr>
              <a:t>to </a:t>
            </a:r>
            <a:r>
              <a:rPr lang="it-IT" sz="4000" dirty="0" err="1">
                <a:sym typeface="Wingdings" panose="05000000000000000000" pitchFamily="2" charset="2"/>
              </a:rPr>
              <a:t>pay</a:t>
            </a:r>
            <a:r>
              <a:rPr lang="it-IT" sz="4000" dirty="0">
                <a:sym typeface="Wingdings" panose="05000000000000000000" pitchFamily="2" charset="2"/>
              </a:rPr>
              <a:t> </a:t>
            </a:r>
            <a:r>
              <a:rPr lang="it-IT" sz="4000" dirty="0" err="1">
                <a:sym typeface="Wingdings" panose="05000000000000000000" pitchFamily="2" charset="2"/>
              </a:rPr>
              <a:t>attention</a:t>
            </a:r>
            <a:r>
              <a:rPr lang="it-IT" sz="4000" dirty="0">
                <a:sym typeface="Wingdings" panose="05000000000000000000" pitchFamily="2" charset="2"/>
              </a:rPr>
              <a:t> and to cooperate. </a:t>
            </a:r>
          </a:p>
          <a:p>
            <a:pPr marL="0" indent="0">
              <a:buNone/>
            </a:pPr>
            <a:endParaRPr lang="it-IT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dirty="0">
              <a:sym typeface="Wingdings" panose="05000000000000000000" pitchFamily="2" charset="2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it-IT" sz="2300" dirty="0"/>
              <a:t>Scelta la materia da introdurre, la classe deve essere invitata ad una </a:t>
            </a:r>
            <a:r>
              <a:rPr lang="it-IT" sz="2300" b="1" dirty="0"/>
              <a:t>prima attività di brainstorming</a:t>
            </a:r>
            <a:r>
              <a:rPr lang="it-IT" sz="2300" dirty="0"/>
              <a:t>. Ciò significa permettere agli studenti di </a:t>
            </a:r>
            <a:r>
              <a:rPr lang="it-IT" sz="2300" b="1" dirty="0"/>
              <a:t>attivare i sensi e le conoscenze pregresse </a:t>
            </a:r>
            <a:r>
              <a:rPr lang="it-IT" sz="2300" dirty="0"/>
              <a:t>e rispondere ai diversi INPUT: immagini, video, linee del tempo, citazioni famose</a:t>
            </a:r>
            <a:r>
              <a:rPr lang="it-IT" sz="2200" dirty="0"/>
              <a:t>, grafici etc.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2200" dirty="0"/>
              <a:t>Questo permetterebbe infatti agli alunni non solo di avvicinarsi alla materia in modo graduale, ma soprattutto di mostrare la propria conoscenza rispetto a determinati temi. </a:t>
            </a:r>
          </a:p>
          <a:p>
            <a:pPr marL="0" indent="0" algn="ctr">
              <a:buNone/>
            </a:pPr>
            <a:endParaRPr lang="it-IT" sz="2300" dirty="0"/>
          </a:p>
          <a:p>
            <a:pPr marL="0" indent="0">
              <a:buNone/>
            </a:pPr>
            <a:br>
              <a:rPr lang="it-IT" dirty="0"/>
            </a:b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7247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550338-822F-49C5-840D-AAC843834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334151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cap="small" dirty="0">
                <a:solidFill>
                  <a:schemeClr val="accent2">
                    <a:lumMod val="75000"/>
                  </a:schemeClr>
                </a:solidFill>
              </a:rPr>
              <a:t>CLIL : the </a:t>
            </a:r>
            <a:r>
              <a:rPr lang="it-IT" sz="4000" b="1" cap="small" dirty="0" err="1">
                <a:solidFill>
                  <a:schemeClr val="accent2">
                    <a:lumMod val="75000"/>
                  </a:schemeClr>
                </a:solidFill>
              </a:rPr>
              <a:t>structure</a:t>
            </a:r>
            <a:r>
              <a:rPr lang="it-IT" sz="4000" b="1" cap="small" dirty="0">
                <a:solidFill>
                  <a:schemeClr val="accent2">
                    <a:lumMod val="75000"/>
                  </a:schemeClr>
                </a:solidFill>
              </a:rPr>
              <a:t> of the </a:t>
            </a:r>
            <a:r>
              <a:rPr lang="it-IT" sz="4000" b="1" cap="small" dirty="0" err="1">
                <a:solidFill>
                  <a:schemeClr val="accent2">
                    <a:lumMod val="75000"/>
                  </a:schemeClr>
                </a:solidFill>
              </a:rPr>
              <a:t>lesson</a:t>
            </a:r>
            <a:endParaRPr lang="it-IT" sz="4000" b="1" cap="smal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32BC93-988A-4F1A-8B7D-2712272DD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976745"/>
            <a:ext cx="10058400" cy="505829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4000" dirty="0">
                <a:sym typeface="Wingdings" panose="05000000000000000000" pitchFamily="2" charset="2"/>
              </a:rPr>
              <a:t>BRAINSTORMING  the activity can be </a:t>
            </a:r>
            <a:r>
              <a:rPr lang="it-IT" sz="4000" dirty="0" err="1">
                <a:sym typeface="Wingdings" panose="05000000000000000000" pitchFamily="2" charset="2"/>
              </a:rPr>
              <a:t>done</a:t>
            </a:r>
            <a:r>
              <a:rPr lang="it-IT" sz="4000" dirty="0">
                <a:sym typeface="Wingdings" panose="05000000000000000000" pitchFamily="2" charset="2"/>
              </a:rPr>
              <a:t> with the help of: images, </a:t>
            </a:r>
            <a:r>
              <a:rPr lang="it-IT" sz="4000" dirty="0" err="1">
                <a:sym typeface="Wingdings" panose="05000000000000000000" pitchFamily="2" charset="2"/>
              </a:rPr>
              <a:t>videos</a:t>
            </a:r>
            <a:r>
              <a:rPr lang="it-IT" sz="4000" dirty="0">
                <a:sym typeface="Wingdings" panose="05000000000000000000" pitchFamily="2" charset="2"/>
              </a:rPr>
              <a:t>, </a:t>
            </a:r>
            <a:r>
              <a:rPr lang="it-IT" sz="4000" dirty="0" err="1">
                <a:sym typeface="Wingdings" panose="05000000000000000000" pitchFamily="2" charset="2"/>
              </a:rPr>
              <a:t>famous</a:t>
            </a:r>
            <a:r>
              <a:rPr lang="it-IT" sz="4000" dirty="0">
                <a:sym typeface="Wingdings" panose="05000000000000000000" pitchFamily="2" charset="2"/>
              </a:rPr>
              <a:t> </a:t>
            </a:r>
            <a:r>
              <a:rPr lang="it-IT" sz="4000" dirty="0" err="1">
                <a:sym typeface="Wingdings" panose="05000000000000000000" pitchFamily="2" charset="2"/>
              </a:rPr>
              <a:t>quotes</a:t>
            </a:r>
            <a:r>
              <a:rPr lang="it-IT" sz="4000" dirty="0">
                <a:sym typeface="Wingdings" panose="05000000000000000000" pitchFamily="2" charset="2"/>
              </a:rPr>
              <a:t>, </a:t>
            </a:r>
            <a:r>
              <a:rPr lang="it-IT" sz="4000" dirty="0" err="1">
                <a:sym typeface="Wingdings" panose="05000000000000000000" pitchFamily="2" charset="2"/>
              </a:rPr>
              <a:t>schemes</a:t>
            </a:r>
            <a:r>
              <a:rPr lang="it-IT" sz="4000" dirty="0">
                <a:sym typeface="Wingdings" panose="05000000000000000000" pitchFamily="2" charset="2"/>
              </a:rPr>
              <a:t> and charts, timelines, or </a:t>
            </a:r>
            <a:r>
              <a:rPr lang="it-IT" sz="4000" dirty="0" err="1">
                <a:sym typeface="Wingdings" panose="05000000000000000000" pitchFamily="2" charset="2"/>
              </a:rPr>
              <a:t>even</a:t>
            </a:r>
            <a:r>
              <a:rPr lang="it-IT" sz="4000" dirty="0">
                <a:sym typeface="Wingdings" panose="05000000000000000000" pitchFamily="2" charset="2"/>
              </a:rPr>
              <a:t> just by </a:t>
            </a:r>
            <a:r>
              <a:rPr lang="it-IT" sz="4000" dirty="0" err="1">
                <a:sym typeface="Wingdings" panose="05000000000000000000" pitchFamily="2" charset="2"/>
              </a:rPr>
              <a:t>talking</a:t>
            </a:r>
            <a:r>
              <a:rPr lang="it-IT" sz="4000" dirty="0"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endParaRPr lang="it-IT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it-IT" sz="2300" dirty="0"/>
              <a:t>Scelta la materia da introdurre, la classe deve essere invitata ad una </a:t>
            </a:r>
            <a:r>
              <a:rPr lang="it-IT" sz="2300" b="1" dirty="0"/>
              <a:t>prima attività di brainstorming</a:t>
            </a:r>
            <a:r>
              <a:rPr lang="it-IT" sz="2300" dirty="0"/>
              <a:t>. Ciò significa permettere agli studenti di </a:t>
            </a:r>
            <a:r>
              <a:rPr lang="it-IT" sz="2300" b="1" dirty="0"/>
              <a:t>attivare i sensi e le conoscenze pregresse </a:t>
            </a:r>
            <a:r>
              <a:rPr lang="it-IT" sz="2300" dirty="0"/>
              <a:t>e rispondere ai diversi INPUT: immagini, video, linee del tempo, citazioni </a:t>
            </a:r>
            <a:r>
              <a:rPr lang="it-IT" sz="2200" dirty="0"/>
              <a:t>famose, grafici etc. Questo permetterebbe infatti agli alunni non solo di avvicinarsi alla materia in modo graduale, ma soprattutto di mostrare la propria conoscenza rispetto a determinati temi. </a:t>
            </a:r>
          </a:p>
          <a:p>
            <a:pPr marL="0" indent="0" algn="ctr">
              <a:buNone/>
            </a:pPr>
            <a:endParaRPr lang="it-IT" sz="2300" dirty="0"/>
          </a:p>
          <a:p>
            <a:pPr marL="0" indent="0">
              <a:buNone/>
            </a:pP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pic>
        <p:nvPicPr>
          <p:cNvPr id="10242" name="Picture 2" descr="Risultati immagini per timeline">
            <a:extLst>
              <a:ext uri="{FF2B5EF4-FFF2-40B4-BE49-F238E27FC236}">
                <a16:creationId xmlns:a16="http://schemas.microsoft.com/office/drawing/2014/main" id="{2C7F5BCE-CD5E-4ECA-B9F2-811411678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74" y="2517979"/>
            <a:ext cx="323353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magine correlata">
            <a:extLst>
              <a:ext uri="{FF2B5EF4-FFF2-40B4-BE49-F238E27FC236}">
                <a16:creationId xmlns:a16="http://schemas.microsoft.com/office/drawing/2014/main" id="{F9D17BC5-AE3F-490F-B91B-9F5B9E9F0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177" y="2327732"/>
            <a:ext cx="1292604" cy="129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Risultati immagini per clil scheme">
            <a:extLst>
              <a:ext uri="{FF2B5EF4-FFF2-40B4-BE49-F238E27FC236}">
                <a16:creationId xmlns:a16="http://schemas.microsoft.com/office/drawing/2014/main" id="{10FD13D1-0AC9-4231-85DF-6406CAD96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151" y="2500493"/>
            <a:ext cx="2650010" cy="111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Risultati immagini per flashcards">
            <a:extLst>
              <a:ext uri="{FF2B5EF4-FFF2-40B4-BE49-F238E27FC236}">
                <a16:creationId xmlns:a16="http://schemas.microsoft.com/office/drawing/2014/main" id="{4F0C2FCC-1500-48FD-8B2B-65766EBCC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414" y="2974034"/>
            <a:ext cx="1939698" cy="109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483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550338-822F-49C5-840D-AAC843834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334151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cap="small" dirty="0">
                <a:solidFill>
                  <a:schemeClr val="accent2">
                    <a:lumMod val="75000"/>
                  </a:schemeClr>
                </a:solidFill>
              </a:rPr>
              <a:t>CLIL : the </a:t>
            </a:r>
            <a:r>
              <a:rPr lang="it-IT" sz="4000" b="1" cap="small" dirty="0" err="1">
                <a:solidFill>
                  <a:schemeClr val="accent2">
                    <a:lumMod val="75000"/>
                  </a:schemeClr>
                </a:solidFill>
              </a:rPr>
              <a:t>structure</a:t>
            </a:r>
            <a:r>
              <a:rPr lang="it-IT" sz="4000" b="1" cap="small" dirty="0">
                <a:solidFill>
                  <a:schemeClr val="accent2">
                    <a:lumMod val="75000"/>
                  </a:schemeClr>
                </a:solidFill>
              </a:rPr>
              <a:t> of the </a:t>
            </a:r>
            <a:r>
              <a:rPr lang="it-IT" sz="4000" b="1" cap="small" dirty="0" err="1">
                <a:solidFill>
                  <a:schemeClr val="accent2">
                    <a:lumMod val="75000"/>
                  </a:schemeClr>
                </a:solidFill>
              </a:rPr>
              <a:t>lesson</a:t>
            </a:r>
            <a:endParaRPr lang="it-IT" sz="4000" b="1" cap="smal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32BC93-988A-4F1A-8B7D-2712272DD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976745"/>
            <a:ext cx="10058400" cy="505829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4000" dirty="0" err="1">
                <a:sym typeface="Wingdings" panose="05000000000000000000" pitchFamily="2" charset="2"/>
              </a:rPr>
              <a:t>These</a:t>
            </a:r>
            <a:r>
              <a:rPr lang="it-IT" sz="4000" dirty="0">
                <a:sym typeface="Wingdings" panose="05000000000000000000" pitchFamily="2" charset="2"/>
              </a:rPr>
              <a:t> activities are </a:t>
            </a:r>
            <a:r>
              <a:rPr lang="it-IT" sz="4000" dirty="0" err="1">
                <a:sym typeface="Wingdings" panose="05000000000000000000" pitchFamily="2" charset="2"/>
              </a:rPr>
              <a:t>different</a:t>
            </a:r>
            <a:r>
              <a:rPr lang="it-IT" sz="4000" dirty="0">
                <a:sym typeface="Wingdings" panose="05000000000000000000" pitchFamily="2" charset="2"/>
              </a:rPr>
              <a:t> from the </a:t>
            </a:r>
            <a:r>
              <a:rPr lang="it-IT" sz="4000" dirty="0" err="1">
                <a:sym typeface="Wingdings" panose="05000000000000000000" pitchFamily="2" charset="2"/>
              </a:rPr>
              <a:t>traditional</a:t>
            </a:r>
            <a:r>
              <a:rPr lang="it-IT" sz="4000" dirty="0">
                <a:sym typeface="Wingdings" panose="05000000000000000000" pitchFamily="2" charset="2"/>
              </a:rPr>
              <a:t> ‘</a:t>
            </a:r>
            <a:r>
              <a:rPr lang="it-IT" sz="4000" dirty="0" err="1">
                <a:sym typeface="Wingdings" panose="05000000000000000000" pitchFamily="2" charset="2"/>
              </a:rPr>
              <a:t>frontal</a:t>
            </a:r>
            <a:r>
              <a:rPr lang="it-IT" sz="4000" dirty="0">
                <a:sym typeface="Wingdings" panose="05000000000000000000" pitchFamily="2" charset="2"/>
              </a:rPr>
              <a:t> </a:t>
            </a:r>
            <a:r>
              <a:rPr lang="it-IT" sz="4000" dirty="0" err="1">
                <a:sym typeface="Wingdings" panose="05000000000000000000" pitchFamily="2" charset="2"/>
              </a:rPr>
              <a:t>lesson</a:t>
            </a:r>
            <a:r>
              <a:rPr lang="it-IT" sz="4000" dirty="0">
                <a:sym typeface="Wingdings" panose="05000000000000000000" pitchFamily="2" charset="2"/>
              </a:rPr>
              <a:t>’; the </a:t>
            </a:r>
            <a:r>
              <a:rPr lang="it-IT" sz="4000" dirty="0" err="1">
                <a:sym typeface="Wingdings" panose="05000000000000000000" pitchFamily="2" charset="2"/>
              </a:rPr>
              <a:t>students</a:t>
            </a:r>
            <a:r>
              <a:rPr lang="it-IT" sz="4000" dirty="0">
                <a:sym typeface="Wingdings" panose="05000000000000000000" pitchFamily="2" charset="2"/>
              </a:rPr>
              <a:t> must be </a:t>
            </a:r>
            <a:r>
              <a:rPr lang="it-IT" sz="4000" dirty="0" err="1">
                <a:sym typeface="Wingdings" panose="05000000000000000000" pitchFamily="2" charset="2"/>
              </a:rPr>
              <a:t>involved</a:t>
            </a:r>
            <a:r>
              <a:rPr lang="it-IT" sz="4000" dirty="0">
                <a:sym typeface="Wingdings" panose="05000000000000000000" pitchFamily="2" charset="2"/>
              </a:rPr>
              <a:t> </a:t>
            </a:r>
            <a:r>
              <a:rPr lang="it-IT" sz="4000" dirty="0" err="1">
                <a:sym typeface="Wingdings" panose="05000000000000000000" pitchFamily="2" charset="2"/>
              </a:rPr>
              <a:t>as</a:t>
            </a:r>
            <a:r>
              <a:rPr lang="it-IT" sz="4000" dirty="0">
                <a:sym typeface="Wingdings" panose="05000000000000000000" pitchFamily="2" charset="2"/>
              </a:rPr>
              <a:t> </a:t>
            </a:r>
            <a:r>
              <a:rPr lang="it-IT" sz="4000" dirty="0" err="1">
                <a:sym typeface="Wingdings" panose="05000000000000000000" pitchFamily="2" charset="2"/>
              </a:rPr>
              <a:t>much</a:t>
            </a:r>
            <a:r>
              <a:rPr lang="it-IT" sz="4000" dirty="0">
                <a:sym typeface="Wingdings" panose="05000000000000000000" pitchFamily="2" charset="2"/>
              </a:rPr>
              <a:t> </a:t>
            </a:r>
            <a:r>
              <a:rPr lang="it-IT" sz="4000" dirty="0" err="1">
                <a:sym typeface="Wingdings" panose="05000000000000000000" pitchFamily="2" charset="2"/>
              </a:rPr>
              <a:t>as</a:t>
            </a:r>
            <a:r>
              <a:rPr lang="it-IT" sz="4000" dirty="0">
                <a:sym typeface="Wingdings" panose="05000000000000000000" pitchFamily="2" charset="2"/>
              </a:rPr>
              <a:t> </a:t>
            </a:r>
            <a:r>
              <a:rPr lang="it-IT" sz="4000" dirty="0" err="1">
                <a:sym typeface="Wingdings" panose="05000000000000000000" pitchFamily="2" charset="2"/>
              </a:rPr>
              <a:t>possible</a:t>
            </a:r>
            <a:r>
              <a:rPr lang="it-IT" sz="4000" dirty="0">
                <a:sym typeface="Wingdings" panose="05000000000000000000" pitchFamily="2" charset="2"/>
              </a:rPr>
              <a:t> </a:t>
            </a:r>
            <a:r>
              <a:rPr lang="it-IT" sz="4000" dirty="0" err="1">
                <a:sym typeface="Wingdings" panose="05000000000000000000" pitchFamily="2" charset="2"/>
              </a:rPr>
              <a:t>through</a:t>
            </a:r>
            <a:r>
              <a:rPr lang="it-IT" sz="4000" dirty="0">
                <a:sym typeface="Wingdings" panose="05000000000000000000" pitchFamily="2" charset="2"/>
              </a:rPr>
              <a:t> the help of </a:t>
            </a:r>
            <a:r>
              <a:rPr lang="it-IT" sz="4000" cap="small" dirty="0">
                <a:sym typeface="Wingdings" panose="05000000000000000000" pitchFamily="2" charset="2"/>
              </a:rPr>
              <a:t>games, </a:t>
            </a:r>
            <a:r>
              <a:rPr lang="it-IT" sz="4000" cap="small" dirty="0" err="1">
                <a:sym typeface="Wingdings" panose="05000000000000000000" pitchFamily="2" charset="2"/>
              </a:rPr>
              <a:t>discussions</a:t>
            </a:r>
            <a:r>
              <a:rPr lang="it-IT" sz="4000" cap="small" dirty="0">
                <a:sym typeface="Wingdings" panose="05000000000000000000" pitchFamily="2" charset="2"/>
              </a:rPr>
              <a:t>, workshops, </a:t>
            </a:r>
            <a:r>
              <a:rPr lang="it-IT" sz="4000" cap="small" dirty="0" err="1">
                <a:sym typeface="Wingdings" panose="05000000000000000000" pitchFamily="2" charset="2"/>
              </a:rPr>
              <a:t>creation</a:t>
            </a:r>
            <a:r>
              <a:rPr lang="it-IT" sz="4000" cap="small" dirty="0">
                <a:sym typeface="Wingdings" panose="05000000000000000000" pitchFamily="2" charset="2"/>
              </a:rPr>
              <a:t> of </a:t>
            </a:r>
            <a:r>
              <a:rPr lang="it-IT" sz="4000" cap="small" dirty="0" err="1">
                <a:sym typeface="Wingdings" panose="05000000000000000000" pitchFamily="2" charset="2"/>
              </a:rPr>
              <a:t>crafts</a:t>
            </a:r>
            <a:r>
              <a:rPr lang="it-IT" sz="4000" dirty="0">
                <a:sym typeface="Wingdings" panose="05000000000000000000" pitchFamily="2" charset="2"/>
              </a:rPr>
              <a:t>. (</a:t>
            </a:r>
            <a:r>
              <a:rPr lang="it-IT" sz="4000" dirty="0" err="1">
                <a:sym typeface="Wingdings" panose="05000000000000000000" pitchFamily="2" charset="2"/>
              </a:rPr>
              <a:t>all</a:t>
            </a:r>
            <a:r>
              <a:rPr lang="it-IT" sz="4000" dirty="0">
                <a:sym typeface="Wingdings" panose="05000000000000000000" pitchFamily="2" charset="2"/>
              </a:rPr>
              <a:t> </a:t>
            </a:r>
            <a:r>
              <a:rPr lang="it-IT" sz="4000" dirty="0" err="1">
                <a:sym typeface="Wingdings" panose="05000000000000000000" pitchFamily="2" charset="2"/>
              </a:rPr>
              <a:t>linked</a:t>
            </a:r>
            <a:r>
              <a:rPr lang="it-IT" sz="4000" dirty="0">
                <a:sym typeface="Wingdings" panose="05000000000000000000" pitchFamily="2" charset="2"/>
              </a:rPr>
              <a:t> to the </a:t>
            </a:r>
            <a:r>
              <a:rPr lang="it-IT" sz="4000" dirty="0" err="1">
                <a:sym typeface="Wingdings" panose="05000000000000000000" pitchFamily="2" charset="2"/>
              </a:rPr>
              <a:t>subject</a:t>
            </a:r>
            <a:r>
              <a:rPr lang="it-IT" sz="4000" dirty="0">
                <a:sym typeface="Wingdings" panose="05000000000000000000" pitchFamily="2" charset="2"/>
              </a:rPr>
              <a:t> </a:t>
            </a:r>
            <a:r>
              <a:rPr lang="it-IT" sz="4000" dirty="0" err="1">
                <a:sym typeface="Wingdings" panose="05000000000000000000" pitchFamily="2" charset="2"/>
              </a:rPr>
              <a:t>they</a:t>
            </a:r>
            <a:r>
              <a:rPr lang="it-IT" sz="4000" dirty="0">
                <a:sym typeface="Wingdings" panose="05000000000000000000" pitchFamily="2" charset="2"/>
              </a:rPr>
              <a:t> are learning)</a:t>
            </a:r>
          </a:p>
          <a:p>
            <a:pPr marL="0" indent="0">
              <a:buNone/>
            </a:pPr>
            <a:endParaRPr lang="it-IT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sz="3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sz="32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it-IT" sz="3200" dirty="0"/>
              <a:t>Le attività di supporto al brainstorming vanno coordinate in modo da essere quasi l’opposto della lezione frontale classica. I ragazzi devono essere coinvolti il </a:t>
            </a:r>
            <a:r>
              <a:rPr lang="it-IT" sz="3200" dirty="0" err="1"/>
              <a:t>piu</a:t>
            </a:r>
            <a:r>
              <a:rPr lang="it-IT" sz="3200" dirty="0"/>
              <a:t> possibile in lavori di gruppo, giochi e attività ludiche legate alla materia, dibattiti, workshop, e anche creazione d “lavoretti” relativi al </a:t>
            </a:r>
            <a:r>
              <a:rPr lang="it-IT" sz="3200" dirty="0" err="1"/>
              <a:t>topic</a:t>
            </a:r>
            <a:r>
              <a:rPr lang="it-IT" sz="3200" dirty="0"/>
              <a:t> affrontato.</a:t>
            </a:r>
          </a:p>
          <a:p>
            <a:pPr marL="0" indent="0">
              <a:buNone/>
            </a:pPr>
            <a:br>
              <a:rPr lang="it-IT" dirty="0"/>
            </a:b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6244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32BC93-988A-4F1A-8B7D-2712272DD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976745"/>
            <a:ext cx="10058400" cy="50582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err="1"/>
              <a:t>During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course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learn</a:t>
            </a:r>
            <a:r>
              <a:rPr lang="it-IT" dirty="0"/>
              <a:t>: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it-IT" dirty="0" err="1">
                <a:sym typeface="Wingdings" panose="05000000000000000000" pitchFamily="2" charset="2"/>
              </a:rPr>
              <a:t>What</a:t>
            </a:r>
            <a:r>
              <a:rPr lang="it-IT" dirty="0">
                <a:sym typeface="Wingdings" panose="05000000000000000000" pitchFamily="2" charset="2"/>
              </a:rPr>
              <a:t> CLIL </a:t>
            </a:r>
            <a:r>
              <a:rPr lang="it-IT" dirty="0" err="1">
                <a:sym typeface="Wingdings" panose="05000000000000000000" pitchFamily="2" charset="2"/>
              </a:rPr>
              <a:t>is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>
                <a:solidFill>
                  <a:srgbClr val="00B05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ѵ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it-IT" dirty="0"/>
              <a:t> How to </a:t>
            </a:r>
            <a:r>
              <a:rPr lang="it-IT" dirty="0" err="1"/>
              <a:t>prepare</a:t>
            </a:r>
            <a:r>
              <a:rPr lang="it-IT" dirty="0"/>
              <a:t> and </a:t>
            </a:r>
            <a:r>
              <a:rPr lang="it-IT" dirty="0" err="1"/>
              <a:t>organize</a:t>
            </a:r>
            <a:r>
              <a:rPr lang="it-IT" dirty="0"/>
              <a:t> the </a:t>
            </a:r>
            <a:r>
              <a:rPr lang="it-IT" b="1" dirty="0" err="1">
                <a:solidFill>
                  <a:srgbClr val="7030A0"/>
                </a:solidFill>
              </a:rPr>
              <a:t>material</a:t>
            </a:r>
            <a:r>
              <a:rPr lang="it-IT" dirty="0"/>
              <a:t> in </a:t>
            </a:r>
            <a:r>
              <a:rPr lang="it-IT" dirty="0" err="1"/>
              <a:t>advance</a:t>
            </a:r>
            <a:endParaRPr lang="it-IT" dirty="0"/>
          </a:p>
          <a:p>
            <a:pPr>
              <a:buFont typeface="Wingdings" panose="05000000000000000000" pitchFamily="2" charset="2"/>
              <a:buChar char="à"/>
            </a:pPr>
            <a:r>
              <a:rPr lang="it-IT" dirty="0"/>
              <a:t>How to </a:t>
            </a:r>
            <a:r>
              <a:rPr lang="it-IT" dirty="0" err="1"/>
              <a:t>prepare</a:t>
            </a:r>
            <a:r>
              <a:rPr lang="it-IT" dirty="0"/>
              <a:t> an </a:t>
            </a:r>
            <a:r>
              <a:rPr lang="it-IT" dirty="0" err="1"/>
              <a:t>effective</a:t>
            </a:r>
            <a:r>
              <a:rPr lang="it-IT" dirty="0"/>
              <a:t> </a:t>
            </a:r>
            <a:r>
              <a:rPr lang="it-IT" b="1" dirty="0" err="1">
                <a:solidFill>
                  <a:srgbClr val="7030A0"/>
                </a:solidFill>
              </a:rPr>
              <a:t>lesson</a:t>
            </a:r>
            <a:r>
              <a:rPr lang="it-IT" b="1" dirty="0">
                <a:solidFill>
                  <a:srgbClr val="7030A0"/>
                </a:solidFill>
              </a:rPr>
              <a:t> plan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it-IT" dirty="0"/>
              <a:t>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b="1" dirty="0">
                <a:solidFill>
                  <a:srgbClr val="7030A0"/>
                </a:solidFill>
              </a:rPr>
              <a:t>activities</a:t>
            </a:r>
            <a:r>
              <a:rPr lang="it-IT" dirty="0"/>
              <a:t> are more </a:t>
            </a:r>
            <a:r>
              <a:rPr lang="it-IT" dirty="0" err="1"/>
              <a:t>useful</a:t>
            </a:r>
            <a:r>
              <a:rPr lang="it-IT" dirty="0"/>
              <a:t> to involve, </a:t>
            </a:r>
            <a:r>
              <a:rPr lang="it-IT" dirty="0" err="1"/>
              <a:t>interest</a:t>
            </a:r>
            <a:r>
              <a:rPr lang="it-IT" dirty="0"/>
              <a:t> and make the </a:t>
            </a:r>
            <a:r>
              <a:rPr lang="it-IT" dirty="0" err="1"/>
              <a:t>students</a:t>
            </a:r>
            <a:r>
              <a:rPr lang="it-IT" dirty="0"/>
              <a:t> </a:t>
            </a:r>
            <a:r>
              <a:rPr lang="it-IT" dirty="0" err="1"/>
              <a:t>learn</a:t>
            </a:r>
            <a:r>
              <a:rPr lang="it-IT" dirty="0"/>
              <a:t> the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subjects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b="1" dirty="0">
                <a:solidFill>
                  <a:srgbClr val="7030A0"/>
                </a:solidFill>
              </a:rPr>
              <a:t>To do </a:t>
            </a:r>
            <a:r>
              <a:rPr lang="it-IT" b="1" dirty="0" err="1">
                <a:solidFill>
                  <a:srgbClr val="7030A0"/>
                </a:solidFill>
              </a:rPr>
              <a:t>that</a:t>
            </a:r>
            <a:r>
              <a:rPr lang="it-IT" b="1" dirty="0">
                <a:solidFill>
                  <a:srgbClr val="7030A0"/>
                </a:solidFill>
              </a:rPr>
              <a:t>, </a:t>
            </a:r>
            <a:r>
              <a:rPr lang="it-IT" b="1" dirty="0" err="1">
                <a:solidFill>
                  <a:srgbClr val="7030A0"/>
                </a:solidFill>
              </a:rPr>
              <a:t>we</a:t>
            </a:r>
            <a:r>
              <a:rPr lang="it-IT" b="1" dirty="0">
                <a:solidFill>
                  <a:srgbClr val="7030A0"/>
                </a:solidFill>
              </a:rPr>
              <a:t> </a:t>
            </a:r>
            <a:r>
              <a:rPr lang="it-IT" b="1" dirty="0" err="1">
                <a:solidFill>
                  <a:srgbClr val="7030A0"/>
                </a:solidFill>
              </a:rPr>
              <a:t>will</a:t>
            </a:r>
            <a:r>
              <a:rPr lang="it-IT" b="1" dirty="0">
                <a:solidFill>
                  <a:srgbClr val="7030A0"/>
                </a:solidFill>
              </a:rPr>
              <a:t> propose a </a:t>
            </a:r>
            <a:r>
              <a:rPr lang="it-IT" b="1" dirty="0" err="1">
                <a:solidFill>
                  <a:srgbClr val="7030A0"/>
                </a:solidFill>
              </a:rPr>
              <a:t>different</a:t>
            </a:r>
            <a:r>
              <a:rPr lang="it-IT" b="1" dirty="0">
                <a:solidFill>
                  <a:srgbClr val="7030A0"/>
                </a:solidFill>
              </a:rPr>
              <a:t> </a:t>
            </a:r>
            <a:r>
              <a:rPr lang="it-IT" b="1" dirty="0" err="1">
                <a:solidFill>
                  <a:srgbClr val="7030A0"/>
                </a:solidFill>
              </a:rPr>
              <a:t>subject</a:t>
            </a:r>
            <a:r>
              <a:rPr lang="it-IT" b="1" dirty="0">
                <a:solidFill>
                  <a:srgbClr val="7030A0"/>
                </a:solidFill>
              </a:rPr>
              <a:t> </a:t>
            </a:r>
            <a:r>
              <a:rPr lang="it-IT" b="1" dirty="0" err="1">
                <a:solidFill>
                  <a:srgbClr val="7030A0"/>
                </a:solidFill>
              </a:rPr>
              <a:t>at</a:t>
            </a:r>
            <a:r>
              <a:rPr lang="it-IT" b="1" dirty="0">
                <a:solidFill>
                  <a:srgbClr val="7030A0"/>
                </a:solidFill>
              </a:rPr>
              <a:t> </a:t>
            </a:r>
            <a:r>
              <a:rPr lang="it-IT" b="1" dirty="0" err="1">
                <a:solidFill>
                  <a:srgbClr val="7030A0"/>
                </a:solidFill>
              </a:rPr>
              <a:t>every</a:t>
            </a:r>
            <a:r>
              <a:rPr lang="it-IT" b="1" dirty="0">
                <a:solidFill>
                  <a:srgbClr val="7030A0"/>
                </a:solidFill>
              </a:rPr>
              <a:t> </a:t>
            </a:r>
            <a:r>
              <a:rPr lang="it-IT" b="1" dirty="0" err="1">
                <a:solidFill>
                  <a:srgbClr val="7030A0"/>
                </a:solidFill>
              </a:rPr>
              <a:t>lesson</a:t>
            </a:r>
            <a:r>
              <a:rPr lang="it-IT" b="1" dirty="0">
                <a:solidFill>
                  <a:srgbClr val="7030A0"/>
                </a:solidFill>
              </a:rPr>
              <a:t>, to show </a:t>
            </a:r>
            <a:r>
              <a:rPr lang="it-IT" b="1" dirty="0" err="1">
                <a:solidFill>
                  <a:srgbClr val="7030A0"/>
                </a:solidFill>
              </a:rPr>
              <a:t>how</a:t>
            </a:r>
            <a:r>
              <a:rPr lang="it-IT" b="1" dirty="0">
                <a:solidFill>
                  <a:srgbClr val="7030A0"/>
                </a:solidFill>
              </a:rPr>
              <a:t> a CLIL </a:t>
            </a:r>
            <a:r>
              <a:rPr lang="it-IT" b="1" dirty="0" err="1">
                <a:solidFill>
                  <a:srgbClr val="7030A0"/>
                </a:solidFill>
              </a:rPr>
              <a:t>lesson</a:t>
            </a:r>
            <a:r>
              <a:rPr lang="it-IT" b="1" dirty="0">
                <a:solidFill>
                  <a:srgbClr val="7030A0"/>
                </a:solidFill>
              </a:rPr>
              <a:t> </a:t>
            </a:r>
            <a:r>
              <a:rPr lang="it-IT" b="1" dirty="0" err="1">
                <a:solidFill>
                  <a:srgbClr val="7030A0"/>
                </a:solidFill>
              </a:rPr>
              <a:t>is</a:t>
            </a:r>
            <a:r>
              <a:rPr lang="it-IT" b="1" dirty="0">
                <a:solidFill>
                  <a:srgbClr val="7030A0"/>
                </a:solidFill>
              </a:rPr>
              <a:t>!</a:t>
            </a:r>
          </a:p>
          <a:p>
            <a:endParaRPr lang="it-IT" b="1" dirty="0">
              <a:solidFill>
                <a:srgbClr val="7030A0"/>
              </a:solidFill>
            </a:endParaRPr>
          </a:p>
          <a:p>
            <a:endParaRPr lang="it-IT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it-IT" dirty="0"/>
              <a:t>Durante ogni incontro di questo corso, affronteremo insieme la simulazione di una lezione di una differente materia, per vedere sul piano pratico come funziona una lezione CLIL e anche avere nuovi spunti circa le attività che possono essere proposte per ogni materia, e per vedere insieme quali possono essere le difficoltà.</a:t>
            </a:r>
          </a:p>
          <a:p>
            <a:pPr marL="0" indent="0">
              <a:buNone/>
            </a:pPr>
            <a:br>
              <a:rPr lang="it-IT" dirty="0"/>
            </a:b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7390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550338-822F-49C5-840D-AAC843834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334151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cap="small" dirty="0">
                <a:solidFill>
                  <a:srgbClr val="00B0F0"/>
                </a:solidFill>
              </a:rPr>
              <a:t>CLIL : </a:t>
            </a:r>
            <a:r>
              <a:rPr lang="it-IT" sz="4000" b="1" cap="small" dirty="0" err="1">
                <a:solidFill>
                  <a:srgbClr val="00B0F0"/>
                </a:solidFill>
              </a:rPr>
              <a:t>organization</a:t>
            </a:r>
            <a:r>
              <a:rPr lang="it-IT" sz="4000" b="1" cap="small" dirty="0">
                <a:solidFill>
                  <a:srgbClr val="00B0F0"/>
                </a:solidFill>
              </a:rPr>
              <a:t> and goals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32BC93-988A-4F1A-8B7D-2712272DD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976745"/>
            <a:ext cx="10058400" cy="5058295"/>
          </a:xfrm>
        </p:spPr>
        <p:txBody>
          <a:bodyPr/>
          <a:lstStyle/>
          <a:p>
            <a:endParaRPr lang="it-IT" dirty="0"/>
          </a:p>
          <a:p>
            <a:r>
              <a:rPr lang="it-IT" sz="2400" b="1" u="sng" dirty="0"/>
              <a:t>CLIL</a:t>
            </a:r>
            <a:r>
              <a:rPr lang="it-IT" sz="2400" dirty="0"/>
              <a:t> </a:t>
            </a:r>
            <a:r>
              <a:rPr lang="it-IT" sz="2400" dirty="0" err="1"/>
              <a:t>means</a:t>
            </a:r>
            <a:r>
              <a:rPr lang="it-IT" sz="2400" dirty="0"/>
              <a:t> «</a:t>
            </a:r>
            <a:r>
              <a:rPr lang="it-IT" sz="2400" b="1" dirty="0">
                <a:solidFill>
                  <a:srgbClr val="00B0F0"/>
                </a:solidFill>
              </a:rPr>
              <a:t>C</a:t>
            </a:r>
            <a:r>
              <a:rPr lang="it-IT" sz="2400" dirty="0"/>
              <a:t>ontent </a:t>
            </a:r>
            <a:r>
              <a:rPr lang="it-IT" sz="2400" b="1" dirty="0">
                <a:solidFill>
                  <a:srgbClr val="00B0F0"/>
                </a:solidFill>
              </a:rPr>
              <a:t>L</a:t>
            </a:r>
            <a:r>
              <a:rPr lang="it-IT" sz="2400" dirty="0"/>
              <a:t>anguage </a:t>
            </a:r>
            <a:r>
              <a:rPr lang="it-IT" sz="2400" b="1" dirty="0" err="1">
                <a:solidFill>
                  <a:srgbClr val="00B0F0"/>
                </a:solidFill>
              </a:rPr>
              <a:t>I</a:t>
            </a:r>
            <a:r>
              <a:rPr lang="it-IT" sz="2400" dirty="0" err="1"/>
              <a:t>ntegrated</a:t>
            </a:r>
            <a:r>
              <a:rPr lang="it-IT" sz="2400" dirty="0"/>
              <a:t> </a:t>
            </a:r>
            <a:r>
              <a:rPr lang="it-IT" sz="2400" b="1" dirty="0">
                <a:solidFill>
                  <a:srgbClr val="00B0F0"/>
                </a:solidFill>
              </a:rPr>
              <a:t>L</a:t>
            </a:r>
            <a:r>
              <a:rPr lang="it-IT" sz="2400" dirty="0"/>
              <a:t>earning»  </a:t>
            </a:r>
            <a:r>
              <a:rPr lang="it-IT" dirty="0"/>
              <a:t>(apprendimento integrato di lingua e contenuto) </a:t>
            </a:r>
            <a:r>
              <a:rPr lang="en-US" sz="2400" dirty="0"/>
              <a:t>and refers to teaching subjects such as science, history and geography to students through a foreign language</a:t>
            </a:r>
            <a:endParaRPr lang="it-IT" sz="2400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pic>
        <p:nvPicPr>
          <p:cNvPr id="1026" name="Picture 2" descr="CLIL word cloud ">
            <a:extLst>
              <a:ext uri="{FF2B5EF4-FFF2-40B4-BE49-F238E27FC236}">
                <a16:creationId xmlns:a16="http://schemas.microsoft.com/office/drawing/2014/main" id="{4EBDDD42-B36A-4079-A4E5-B248E0EC3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307" y="2887052"/>
            <a:ext cx="5624105" cy="322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471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F26F70-8826-4D57-8B69-5D912072D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Lesson</a:t>
            </a:r>
            <a:r>
              <a:rPr lang="it-IT" dirty="0"/>
              <a:t> plan for a CLIL </a:t>
            </a:r>
            <a:r>
              <a:rPr lang="it-IT" dirty="0" err="1"/>
              <a:t>lesson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CC6F9A2-BC6E-4F52-A4C3-552AD3A8F37C}"/>
              </a:ext>
            </a:extLst>
          </p:cNvPr>
          <p:cNvSpPr txBox="1"/>
          <p:nvPr/>
        </p:nvSpPr>
        <p:spPr>
          <a:xfrm>
            <a:off x="478172" y="536895"/>
            <a:ext cx="834704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>
                <a:solidFill>
                  <a:srgbClr val="00B050"/>
                </a:solidFill>
              </a:rPr>
              <a:t>Lesson</a:t>
            </a:r>
            <a:r>
              <a:rPr lang="it-IT" sz="3200" b="1" dirty="0">
                <a:solidFill>
                  <a:srgbClr val="00B050"/>
                </a:solidFill>
              </a:rPr>
              <a:t> plan e organizzazione di una lezione:</a:t>
            </a:r>
          </a:p>
          <a:p>
            <a:endParaRPr lang="it-IT" b="1" dirty="0"/>
          </a:p>
          <a:p>
            <a:endParaRPr lang="it-IT" dirty="0"/>
          </a:p>
          <a:p>
            <a:pPr marL="285750" lvl="0" indent="-285750">
              <a:buFont typeface="Wingdings" panose="05000000000000000000" pitchFamily="2" charset="2"/>
              <a:buChar char="à"/>
            </a:pPr>
            <a:r>
              <a:rPr lang="it-IT" dirty="0"/>
              <a:t>Pianificare il tempo a disposizione è di fondamentale importanza. Ogni attività deve cercare di rispettare le </a:t>
            </a:r>
            <a:r>
              <a:rPr lang="it-IT" b="1" dirty="0">
                <a:solidFill>
                  <a:srgbClr val="00B050"/>
                </a:solidFill>
              </a:rPr>
              <a:t>tempistiche</a:t>
            </a:r>
            <a:r>
              <a:rPr lang="it-IT" dirty="0"/>
              <a:t> decise dal docente il più possibile.</a:t>
            </a:r>
          </a:p>
          <a:p>
            <a:pPr marL="285750" lvl="0" indent="-285750">
              <a:buFont typeface="Wingdings" panose="05000000000000000000" pitchFamily="2" charset="2"/>
              <a:buChar char="à"/>
            </a:pPr>
            <a:endParaRPr lang="it-IT" dirty="0"/>
          </a:p>
          <a:p>
            <a:pPr marL="285750" lvl="0" indent="-285750">
              <a:buFont typeface="Wingdings" panose="05000000000000000000" pitchFamily="2" charset="2"/>
              <a:buChar char="à"/>
            </a:pPr>
            <a:r>
              <a:rPr lang="it-IT" dirty="0"/>
              <a:t>Decidere non solo la materia, ma il tema generale della lezione: </a:t>
            </a:r>
            <a:r>
              <a:rPr lang="it-IT" b="1" dirty="0" err="1">
                <a:solidFill>
                  <a:srgbClr val="00B050"/>
                </a:solidFill>
              </a:rPr>
              <a:t>topic</a:t>
            </a:r>
            <a:r>
              <a:rPr lang="it-IT" dirty="0"/>
              <a:t>. </a:t>
            </a:r>
          </a:p>
          <a:p>
            <a:pPr marL="285750" lvl="0" indent="-285750">
              <a:buFont typeface="Wingdings" panose="05000000000000000000" pitchFamily="2" charset="2"/>
              <a:buChar char="à"/>
            </a:pPr>
            <a:endParaRPr lang="it-IT" dirty="0"/>
          </a:p>
          <a:p>
            <a:pPr marL="285750" lvl="0" indent="-285750">
              <a:buFont typeface="Wingdings" panose="05000000000000000000" pitchFamily="2" charset="2"/>
              <a:buChar char="à"/>
            </a:pPr>
            <a:r>
              <a:rPr lang="it-IT" dirty="0"/>
              <a:t>Darsi degli obbiettivi : </a:t>
            </a:r>
            <a:r>
              <a:rPr lang="it-IT" b="1" dirty="0">
                <a:solidFill>
                  <a:srgbClr val="00B050"/>
                </a:solidFill>
              </a:rPr>
              <a:t>learning </a:t>
            </a:r>
            <a:r>
              <a:rPr lang="it-IT" b="1" dirty="0" err="1">
                <a:solidFill>
                  <a:srgbClr val="00B050"/>
                </a:solidFill>
              </a:rPr>
              <a:t>objective</a:t>
            </a:r>
            <a:r>
              <a:rPr lang="it-IT" dirty="0">
                <a:solidFill>
                  <a:srgbClr val="00B050"/>
                </a:solidFill>
              </a:rPr>
              <a:t> </a:t>
            </a:r>
            <a:r>
              <a:rPr lang="it-IT" dirty="0"/>
              <a:t>(riconoscere alcune differenze o similitudini, apprendere il lessico fondamentale – key </a:t>
            </a:r>
            <a:r>
              <a:rPr lang="it-IT" dirty="0" err="1"/>
              <a:t>language</a:t>
            </a:r>
            <a:r>
              <a:rPr lang="it-IT" dirty="0"/>
              <a:t> - , identificare causa/effetto, </a:t>
            </a:r>
            <a:r>
              <a:rPr lang="it-IT" dirty="0" err="1"/>
              <a:t>problem</a:t>
            </a:r>
            <a:r>
              <a:rPr lang="it-IT" dirty="0"/>
              <a:t> solving, costruire frasi di senso compiuto sia in forma scritta che orale, seguire le istruzioni del docente). </a:t>
            </a:r>
          </a:p>
          <a:p>
            <a:pPr marL="285750" lvl="0" indent="-285750">
              <a:buFont typeface="Wingdings" panose="05000000000000000000" pitchFamily="2" charset="2"/>
              <a:buChar char="à"/>
            </a:pPr>
            <a:endParaRPr lang="it-IT" dirty="0"/>
          </a:p>
          <a:p>
            <a:pPr marL="285750" lvl="0" indent="-285750">
              <a:buFont typeface="Wingdings" panose="05000000000000000000" pitchFamily="2" charset="2"/>
              <a:buChar char="à"/>
            </a:pPr>
            <a:r>
              <a:rPr lang="it-IT" dirty="0"/>
              <a:t>Vanno anche decisi a priori quali saranno i criteri di successo dell’attività: </a:t>
            </a:r>
            <a:r>
              <a:rPr lang="it-IT" b="1" dirty="0">
                <a:solidFill>
                  <a:srgbClr val="00B050"/>
                </a:solidFill>
              </a:rPr>
              <a:t>learning </a:t>
            </a:r>
            <a:r>
              <a:rPr lang="it-IT" b="1" dirty="0" err="1">
                <a:solidFill>
                  <a:srgbClr val="00B050"/>
                </a:solidFill>
              </a:rPr>
              <a:t>outcomes</a:t>
            </a:r>
            <a:r>
              <a:rPr lang="it-IT" dirty="0"/>
              <a:t>.</a:t>
            </a:r>
          </a:p>
          <a:p>
            <a:endParaRPr lang="it-IT" dirty="0"/>
          </a:p>
        </p:txBody>
      </p:sp>
      <p:pic>
        <p:nvPicPr>
          <p:cNvPr id="14338" name="Picture 2" descr="Risultati immagini per learning objectives and outcomes">
            <a:extLst>
              <a:ext uri="{FF2B5EF4-FFF2-40B4-BE49-F238E27FC236}">
                <a16:creationId xmlns:a16="http://schemas.microsoft.com/office/drawing/2014/main" id="{6F3CA8D2-7645-4CD0-BEA2-13690F042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883" y="4641593"/>
            <a:ext cx="3305088" cy="197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603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F26F70-8826-4D57-8B69-5D912072D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Lesson</a:t>
            </a:r>
            <a:r>
              <a:rPr lang="it-IT" dirty="0"/>
              <a:t> plan for a CLIL </a:t>
            </a:r>
            <a:r>
              <a:rPr lang="it-IT" dirty="0" err="1"/>
              <a:t>lesson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CC6F9A2-BC6E-4F52-A4C3-552AD3A8F37C}"/>
              </a:ext>
            </a:extLst>
          </p:cNvPr>
          <p:cNvSpPr txBox="1"/>
          <p:nvPr/>
        </p:nvSpPr>
        <p:spPr>
          <a:xfrm>
            <a:off x="478172" y="536895"/>
            <a:ext cx="834704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>
                <a:solidFill>
                  <a:srgbClr val="00B050"/>
                </a:solidFill>
              </a:rPr>
              <a:t>Lesson</a:t>
            </a:r>
            <a:r>
              <a:rPr lang="it-IT" sz="3200" b="1" dirty="0">
                <a:solidFill>
                  <a:srgbClr val="00B050"/>
                </a:solidFill>
              </a:rPr>
              <a:t> plan e organizzazione di una lezione:</a:t>
            </a:r>
          </a:p>
          <a:p>
            <a:endParaRPr lang="it-IT" b="1" dirty="0"/>
          </a:p>
          <a:p>
            <a:endParaRPr lang="it-IT" dirty="0"/>
          </a:p>
          <a:p>
            <a:pPr marL="285750" lvl="0" indent="-285750">
              <a:buFont typeface="Wingdings" panose="05000000000000000000" pitchFamily="2" charset="2"/>
              <a:buChar char="à"/>
            </a:pPr>
            <a:r>
              <a:rPr lang="it-IT" dirty="0"/>
              <a:t>Identificare le capacità cognitive necessarie: </a:t>
            </a:r>
            <a:r>
              <a:rPr lang="it-IT" b="1" dirty="0" err="1">
                <a:solidFill>
                  <a:srgbClr val="00B050"/>
                </a:solidFill>
              </a:rPr>
              <a:t>classyfing</a:t>
            </a:r>
            <a:r>
              <a:rPr lang="it-IT" b="1" dirty="0">
                <a:solidFill>
                  <a:srgbClr val="00B050"/>
                </a:solidFill>
              </a:rPr>
              <a:t>, </a:t>
            </a:r>
            <a:r>
              <a:rPr lang="it-IT" b="1" dirty="0" err="1">
                <a:solidFill>
                  <a:srgbClr val="00B050"/>
                </a:solidFill>
              </a:rPr>
              <a:t>identifying</a:t>
            </a:r>
            <a:r>
              <a:rPr lang="it-IT" b="1" dirty="0">
                <a:solidFill>
                  <a:srgbClr val="00B050"/>
                </a:solidFill>
              </a:rPr>
              <a:t>, </a:t>
            </a:r>
            <a:r>
              <a:rPr lang="it-IT" b="1" dirty="0" err="1">
                <a:solidFill>
                  <a:srgbClr val="00B050"/>
                </a:solidFill>
              </a:rPr>
              <a:t>sorting</a:t>
            </a:r>
            <a:r>
              <a:rPr lang="it-IT" b="1" dirty="0">
                <a:solidFill>
                  <a:srgbClr val="00B050"/>
                </a:solidFill>
              </a:rPr>
              <a:t>, </a:t>
            </a:r>
            <a:r>
              <a:rPr lang="it-IT" b="1" dirty="0" err="1">
                <a:solidFill>
                  <a:srgbClr val="00B050"/>
                </a:solidFill>
              </a:rPr>
              <a:t>reasoning</a:t>
            </a:r>
            <a:r>
              <a:rPr lang="it-IT" b="1" dirty="0">
                <a:solidFill>
                  <a:srgbClr val="00B050"/>
                </a:solidFill>
              </a:rPr>
              <a:t>, </a:t>
            </a:r>
            <a:r>
              <a:rPr lang="it-IT" b="1" dirty="0" err="1">
                <a:solidFill>
                  <a:srgbClr val="00B050"/>
                </a:solidFill>
              </a:rPr>
              <a:t>applying</a:t>
            </a:r>
            <a:r>
              <a:rPr lang="it-IT" b="1" dirty="0">
                <a:solidFill>
                  <a:srgbClr val="00B050"/>
                </a:solidFill>
              </a:rPr>
              <a:t> knowledge</a:t>
            </a:r>
            <a:r>
              <a:rPr lang="it-IT" dirty="0"/>
              <a:t> etc. </a:t>
            </a:r>
          </a:p>
          <a:p>
            <a:pPr lvl="0"/>
            <a:r>
              <a:rPr lang="it-IT" dirty="0"/>
              <a:t>E scegliere il </a:t>
            </a:r>
            <a:r>
              <a:rPr lang="it-IT" b="1" dirty="0">
                <a:solidFill>
                  <a:srgbClr val="00B050"/>
                </a:solidFill>
              </a:rPr>
              <a:t>key </a:t>
            </a:r>
            <a:r>
              <a:rPr lang="it-IT" b="1" dirty="0" err="1">
                <a:solidFill>
                  <a:srgbClr val="00B050"/>
                </a:solidFill>
              </a:rPr>
              <a:t>language</a:t>
            </a:r>
            <a:r>
              <a:rPr lang="it-IT" dirty="0"/>
              <a:t>:</a:t>
            </a:r>
          </a:p>
          <a:p>
            <a:pPr lvl="0"/>
            <a:r>
              <a:rPr lang="it-IT" u="sng" dirty="0" err="1"/>
              <a:t>vocabulary</a:t>
            </a:r>
            <a:r>
              <a:rPr lang="it-IT" u="sng" dirty="0"/>
              <a:t>,</a:t>
            </a:r>
            <a:endParaRPr lang="it-IT" dirty="0"/>
          </a:p>
          <a:p>
            <a:pPr lvl="0"/>
            <a:r>
              <a:rPr lang="it-IT" u="sng" dirty="0" err="1"/>
              <a:t>verbs</a:t>
            </a:r>
            <a:endParaRPr lang="it-IT" dirty="0"/>
          </a:p>
          <a:p>
            <a:pPr lvl="0"/>
            <a:r>
              <a:rPr lang="it-IT" u="sng" dirty="0" err="1"/>
              <a:t>language</a:t>
            </a:r>
            <a:r>
              <a:rPr lang="it-IT" u="sng" dirty="0"/>
              <a:t> </a:t>
            </a:r>
            <a:r>
              <a:rPr lang="it-IT" u="sng" dirty="0" err="1"/>
              <a:t>structures</a:t>
            </a:r>
            <a:endParaRPr lang="it-IT" u="sng" dirty="0"/>
          </a:p>
          <a:p>
            <a:pPr lvl="0"/>
            <a:endParaRPr lang="it-IT" dirty="0"/>
          </a:p>
          <a:p>
            <a:pPr lvl="0"/>
            <a:r>
              <a:rPr lang="it-IT" dirty="0">
                <a:sym typeface="Wingdings" panose="05000000000000000000" pitchFamily="2" charset="2"/>
              </a:rPr>
              <a:t></a:t>
            </a:r>
            <a:r>
              <a:rPr lang="it-IT" dirty="0"/>
              <a:t>Scegliere e organizzare il </a:t>
            </a:r>
            <a:r>
              <a:rPr lang="it-IT" b="1" dirty="0">
                <a:solidFill>
                  <a:srgbClr val="00B050"/>
                </a:solidFill>
              </a:rPr>
              <a:t>materiale</a:t>
            </a:r>
            <a:r>
              <a:rPr lang="it-IT" dirty="0"/>
              <a:t> necessario per le attività scelte: lavagne, </a:t>
            </a:r>
            <a:r>
              <a:rPr lang="it-IT" dirty="0" err="1"/>
              <a:t>lim</a:t>
            </a:r>
            <a:r>
              <a:rPr lang="it-IT" dirty="0"/>
              <a:t>, cartelloni, pennarelli, materiale online, repertorio d’immagini etc.</a:t>
            </a:r>
          </a:p>
          <a:p>
            <a:endParaRPr lang="it-IT" dirty="0"/>
          </a:p>
        </p:txBody>
      </p:sp>
      <p:pic>
        <p:nvPicPr>
          <p:cNvPr id="18434" name="Picture 2" descr="Risultati immagini per classifying, identifying, sorting, reasoning, applying knowledge">
            <a:extLst>
              <a:ext uri="{FF2B5EF4-FFF2-40B4-BE49-F238E27FC236}">
                <a16:creationId xmlns:a16="http://schemas.microsoft.com/office/drawing/2014/main" id="{9E446AE5-EE86-47CD-BBBC-0FED78229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499" y="4554714"/>
            <a:ext cx="22479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980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F26F70-8826-4D57-8B69-5D912072D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Lesson</a:t>
            </a:r>
            <a:r>
              <a:rPr lang="it-IT" dirty="0"/>
              <a:t> plan for a CLIL </a:t>
            </a:r>
            <a:r>
              <a:rPr lang="it-IT" dirty="0" err="1"/>
              <a:t>lesson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CC6F9A2-BC6E-4F52-A4C3-552AD3A8F37C}"/>
              </a:ext>
            </a:extLst>
          </p:cNvPr>
          <p:cNvSpPr txBox="1"/>
          <p:nvPr/>
        </p:nvSpPr>
        <p:spPr>
          <a:xfrm>
            <a:off x="478172" y="536895"/>
            <a:ext cx="834704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>
                <a:solidFill>
                  <a:srgbClr val="00B050"/>
                </a:solidFill>
              </a:rPr>
              <a:t>Lesson</a:t>
            </a:r>
            <a:r>
              <a:rPr lang="it-IT" sz="3200" b="1" dirty="0">
                <a:solidFill>
                  <a:srgbClr val="00B050"/>
                </a:solidFill>
              </a:rPr>
              <a:t> plan e organizzazione di una lezione:</a:t>
            </a:r>
          </a:p>
          <a:p>
            <a:endParaRPr lang="it-IT" b="1" dirty="0"/>
          </a:p>
          <a:p>
            <a:endParaRPr lang="it-IT" dirty="0"/>
          </a:p>
          <a:p>
            <a:pPr lvl="0"/>
            <a:r>
              <a:rPr lang="it-IT" dirty="0">
                <a:sym typeface="Wingdings" panose="05000000000000000000" pitchFamily="2" charset="2"/>
              </a:rPr>
              <a:t> </a:t>
            </a:r>
            <a:r>
              <a:rPr lang="it-IT" dirty="0"/>
              <a:t>Scegliere la suddivisione delle varie attività in base alle competenze da sviluppare: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B050"/>
                </a:solidFill>
              </a:rPr>
              <a:t>Speaking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 err="1">
                <a:solidFill>
                  <a:srgbClr val="00B050"/>
                </a:solidFill>
              </a:rPr>
              <a:t>Listening</a:t>
            </a:r>
            <a:endParaRPr lang="it-IT" b="1" dirty="0">
              <a:solidFill>
                <a:srgbClr val="00B05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B050"/>
                </a:solidFill>
              </a:rPr>
              <a:t>Reading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B050"/>
                </a:solidFill>
              </a:rPr>
              <a:t>Writing/</a:t>
            </a:r>
            <a:r>
              <a:rPr lang="it-IT" b="1" dirty="0" err="1">
                <a:solidFill>
                  <a:srgbClr val="00B050"/>
                </a:solidFill>
              </a:rPr>
              <a:t>Drawing</a:t>
            </a:r>
            <a:endParaRPr lang="it-IT" b="1" dirty="0">
              <a:solidFill>
                <a:srgbClr val="00B05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B050"/>
                </a:solidFill>
              </a:rPr>
              <a:t>Working in groups </a:t>
            </a:r>
            <a:r>
              <a:rPr lang="en-GB" dirty="0"/>
              <a:t>: discussion, debate, problem solving</a:t>
            </a:r>
            <a:endParaRPr lang="it-IT" dirty="0"/>
          </a:p>
          <a:p>
            <a:r>
              <a:rPr lang="en-GB" dirty="0"/>
              <a:t> </a:t>
            </a:r>
            <a:endParaRPr lang="it-IT" dirty="0"/>
          </a:p>
          <a:p>
            <a:r>
              <a:rPr lang="en-GB" dirty="0"/>
              <a:t> </a:t>
            </a:r>
            <a:endParaRPr lang="it-IT" dirty="0"/>
          </a:p>
          <a:p>
            <a:r>
              <a:rPr lang="en-GB" dirty="0"/>
              <a:t> </a:t>
            </a:r>
            <a:endParaRPr lang="it-IT" dirty="0"/>
          </a:p>
          <a:p>
            <a:r>
              <a:rPr lang="en-GB" dirty="0"/>
              <a:t> </a:t>
            </a:r>
            <a:endParaRPr lang="it-IT" dirty="0"/>
          </a:p>
          <a:p>
            <a:r>
              <a:rPr lang="en-GB" dirty="0"/>
              <a:t> </a:t>
            </a:r>
            <a:endParaRPr lang="it-IT" dirty="0"/>
          </a:p>
          <a:p>
            <a:r>
              <a:rPr lang="en-GB" dirty="0"/>
              <a:t> 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6393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F26F70-8826-4D57-8B69-5D912072D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Lesson</a:t>
            </a:r>
            <a:r>
              <a:rPr lang="it-IT" dirty="0"/>
              <a:t> plan for a CLIL </a:t>
            </a:r>
            <a:r>
              <a:rPr lang="it-IT" dirty="0" err="1"/>
              <a:t>lesson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CC6F9A2-BC6E-4F52-A4C3-552AD3A8F37C}"/>
              </a:ext>
            </a:extLst>
          </p:cNvPr>
          <p:cNvSpPr txBox="1"/>
          <p:nvPr/>
        </p:nvSpPr>
        <p:spPr>
          <a:xfrm>
            <a:off x="478172" y="536895"/>
            <a:ext cx="83470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 </a:t>
            </a:r>
            <a:endParaRPr lang="it-IT" dirty="0"/>
          </a:p>
          <a:p>
            <a:r>
              <a:rPr lang="en-GB" dirty="0"/>
              <a:t> </a:t>
            </a:r>
            <a:endParaRPr lang="it-IT" dirty="0"/>
          </a:p>
          <a:p>
            <a:r>
              <a:rPr lang="en-GB" dirty="0"/>
              <a:t> </a:t>
            </a:r>
            <a:endParaRPr lang="it-IT" dirty="0"/>
          </a:p>
          <a:p>
            <a:r>
              <a:rPr lang="en-GB" dirty="0"/>
              <a:t> </a:t>
            </a:r>
            <a:endParaRPr lang="it-IT" dirty="0"/>
          </a:p>
          <a:p>
            <a:r>
              <a:rPr lang="en-GB" dirty="0"/>
              <a:t> </a:t>
            </a:r>
            <a:endParaRPr lang="it-IT" dirty="0"/>
          </a:p>
          <a:p>
            <a:r>
              <a:rPr lang="en-GB" dirty="0"/>
              <a:t> </a:t>
            </a:r>
            <a:endParaRPr lang="it-IT" dirty="0"/>
          </a:p>
          <a:p>
            <a:endParaRPr lang="it-IT" dirty="0"/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8C47F941-073E-4167-A348-81B4B9F402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502352"/>
              </p:ext>
            </p:extLst>
          </p:nvPr>
        </p:nvGraphicFramePr>
        <p:xfrm>
          <a:off x="478172" y="898807"/>
          <a:ext cx="7868874" cy="52229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8828">
                  <a:extLst>
                    <a:ext uri="{9D8B030D-6E8A-4147-A177-3AD203B41FA5}">
                      <a16:colId xmlns:a16="http://schemas.microsoft.com/office/drawing/2014/main" val="1884432798"/>
                    </a:ext>
                  </a:extLst>
                </a:gridCol>
                <a:gridCol w="4630046">
                  <a:extLst>
                    <a:ext uri="{9D8B030D-6E8A-4147-A177-3AD203B41FA5}">
                      <a16:colId xmlns:a16="http://schemas.microsoft.com/office/drawing/2014/main" val="125101008"/>
                    </a:ext>
                  </a:extLst>
                </a:gridCol>
              </a:tblGrid>
              <a:tr h="51361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Subject: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7" marR="51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 </a:t>
                      </a:r>
                      <a:endParaRPr lang="it-IT" sz="80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 </a:t>
                      </a:r>
                      <a:endParaRPr lang="it-IT" sz="80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7" marR="51767" marT="0" marB="0"/>
                </a:tc>
                <a:extLst>
                  <a:ext uri="{0D108BD9-81ED-4DB2-BD59-A6C34878D82A}">
                    <a16:rowId xmlns:a16="http://schemas.microsoft.com/office/drawing/2014/main" val="2945114835"/>
                  </a:ext>
                </a:extLst>
              </a:tr>
              <a:tr h="16470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Time: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7" marR="51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767" marR="51767" marT="0" marB="0"/>
                </a:tc>
                <a:extLst>
                  <a:ext uri="{0D108BD9-81ED-4DB2-BD59-A6C34878D82A}">
                    <a16:rowId xmlns:a16="http://schemas.microsoft.com/office/drawing/2014/main" val="1506053236"/>
                  </a:ext>
                </a:extLst>
              </a:tr>
              <a:tr h="16470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Theme: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7" marR="51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7" marR="51767" marT="0" marB="0"/>
                </a:tc>
                <a:extLst>
                  <a:ext uri="{0D108BD9-81ED-4DB2-BD59-A6C34878D82A}">
                    <a16:rowId xmlns:a16="http://schemas.microsoft.com/office/drawing/2014/main" val="1520060727"/>
                  </a:ext>
                </a:extLst>
              </a:tr>
              <a:tr h="16470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Learning objectives (related to curriculum content):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7" marR="51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7" marR="51767" marT="0" marB="0"/>
                </a:tc>
                <a:extLst>
                  <a:ext uri="{0D108BD9-81ED-4DB2-BD59-A6C34878D82A}">
                    <a16:rowId xmlns:a16="http://schemas.microsoft.com/office/drawing/2014/main" val="352552683"/>
                  </a:ext>
                </a:extLst>
              </a:tr>
              <a:tr h="16470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Success criteria/ Learning outcomes: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7" marR="51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7" marR="51767" marT="0" marB="0"/>
                </a:tc>
                <a:extLst>
                  <a:ext uri="{0D108BD9-81ED-4DB2-BD59-A6C34878D82A}">
                    <a16:rowId xmlns:a16="http://schemas.microsoft.com/office/drawing/2014/main" val="3896791026"/>
                  </a:ext>
                </a:extLst>
              </a:tr>
              <a:tr h="16470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Cognitive skills: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7" marR="51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7" marR="51767" marT="0" marB="0"/>
                </a:tc>
                <a:extLst>
                  <a:ext uri="{0D108BD9-81ED-4DB2-BD59-A6C34878D82A}">
                    <a16:rowId xmlns:a16="http://schemas.microsoft.com/office/drawing/2014/main" val="1210193017"/>
                  </a:ext>
                </a:extLst>
              </a:tr>
              <a:tr h="16470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Language Function: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7" marR="51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7" marR="51767" marT="0" marB="0"/>
                </a:tc>
                <a:extLst>
                  <a:ext uri="{0D108BD9-81ED-4DB2-BD59-A6C34878D82A}">
                    <a16:rowId xmlns:a16="http://schemas.microsoft.com/office/drawing/2014/main" val="3482077582"/>
                  </a:ext>
                </a:extLst>
              </a:tr>
              <a:tr h="273202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Key language</a:t>
                      </a:r>
                      <a:endParaRPr lang="it-IT" sz="140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(what children need to recognise/produce):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7" marR="51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Vocabulary:</a:t>
                      </a:r>
                      <a:endParaRPr lang="it-IT" sz="8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it-IT" sz="8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it-IT" sz="8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it-IT" sz="8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it-IT" sz="8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Verb:</a:t>
                      </a:r>
                      <a:endParaRPr lang="it-IT" sz="8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it-IT" sz="8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it-IT" sz="8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it-IT" sz="8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it-IT" sz="8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Language structure:</a:t>
                      </a:r>
                      <a:endParaRPr lang="it-IT" sz="8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it-IT" sz="8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it-IT" sz="8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it-IT" sz="8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it-IT" sz="8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7" marR="51767" marT="0" marB="0"/>
                </a:tc>
                <a:extLst>
                  <a:ext uri="{0D108BD9-81ED-4DB2-BD59-A6C34878D82A}">
                    <a16:rowId xmlns:a16="http://schemas.microsoft.com/office/drawing/2014/main" val="1181269812"/>
                  </a:ext>
                </a:extLst>
              </a:tr>
              <a:tr h="16470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Material: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7" marR="51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7" marR="51767" marT="0" marB="0"/>
                </a:tc>
                <a:extLst>
                  <a:ext uri="{0D108BD9-81ED-4DB2-BD59-A6C34878D82A}">
                    <a16:rowId xmlns:a16="http://schemas.microsoft.com/office/drawing/2014/main" val="502998350"/>
                  </a:ext>
                </a:extLst>
              </a:tr>
              <a:tr h="21421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effectLst/>
                        </a:rPr>
                        <a:t>Assessment</a:t>
                      </a:r>
                      <a:r>
                        <a:rPr lang="it-IT" sz="1400" dirty="0">
                          <a:effectLst/>
                        </a:rPr>
                        <a:t> tool: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7" marR="51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 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7" marR="51767" marT="0" marB="0"/>
                </a:tc>
                <a:extLst>
                  <a:ext uri="{0D108BD9-81ED-4DB2-BD59-A6C34878D82A}">
                    <a16:rowId xmlns:a16="http://schemas.microsoft.com/office/drawing/2014/main" val="2707173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478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550338-822F-49C5-840D-AAC843834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334151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cap="small" dirty="0">
                <a:solidFill>
                  <a:srgbClr val="00B0F0"/>
                </a:solidFill>
              </a:rPr>
              <a:t>CLIL : </a:t>
            </a:r>
            <a:r>
              <a:rPr lang="it-IT" sz="4000" b="1" cap="small" dirty="0" err="1">
                <a:solidFill>
                  <a:srgbClr val="00B0F0"/>
                </a:solidFill>
              </a:rPr>
              <a:t>organization</a:t>
            </a:r>
            <a:r>
              <a:rPr lang="it-IT" sz="4000" b="1" cap="small" dirty="0">
                <a:solidFill>
                  <a:srgbClr val="00B0F0"/>
                </a:solidFill>
              </a:rPr>
              <a:t> and goals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32BC93-988A-4F1A-8B7D-2712272DD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976745"/>
            <a:ext cx="10058400" cy="5058295"/>
          </a:xfrm>
        </p:spPr>
        <p:txBody>
          <a:bodyPr/>
          <a:lstStyle/>
          <a:p>
            <a:endParaRPr lang="it-IT" dirty="0"/>
          </a:p>
          <a:p>
            <a:r>
              <a:rPr lang="it-IT" sz="2400" b="1" u="sng" dirty="0"/>
              <a:t>CLIL</a:t>
            </a:r>
            <a:r>
              <a:rPr lang="it-IT" sz="2400" dirty="0"/>
              <a:t> significa «</a:t>
            </a:r>
            <a:r>
              <a:rPr lang="it-IT" sz="2400" b="1" dirty="0">
                <a:solidFill>
                  <a:srgbClr val="00B0F0"/>
                </a:solidFill>
              </a:rPr>
              <a:t>C</a:t>
            </a:r>
            <a:r>
              <a:rPr lang="it-IT" sz="2400" dirty="0"/>
              <a:t>ontent </a:t>
            </a:r>
            <a:r>
              <a:rPr lang="it-IT" sz="2400" b="1" dirty="0">
                <a:solidFill>
                  <a:srgbClr val="00B0F0"/>
                </a:solidFill>
              </a:rPr>
              <a:t>L</a:t>
            </a:r>
            <a:r>
              <a:rPr lang="it-IT" sz="2400" dirty="0"/>
              <a:t>anguage </a:t>
            </a:r>
            <a:r>
              <a:rPr lang="it-IT" sz="2400" b="1" dirty="0" err="1">
                <a:solidFill>
                  <a:srgbClr val="00B0F0"/>
                </a:solidFill>
              </a:rPr>
              <a:t>I</a:t>
            </a:r>
            <a:r>
              <a:rPr lang="it-IT" sz="2400" dirty="0" err="1"/>
              <a:t>ntegrated</a:t>
            </a:r>
            <a:r>
              <a:rPr lang="it-IT" sz="2400" dirty="0"/>
              <a:t> </a:t>
            </a:r>
            <a:r>
              <a:rPr lang="it-IT" sz="2400" b="1" dirty="0">
                <a:solidFill>
                  <a:srgbClr val="00B0F0"/>
                </a:solidFill>
              </a:rPr>
              <a:t>L</a:t>
            </a:r>
            <a:r>
              <a:rPr lang="it-IT" sz="2400" dirty="0"/>
              <a:t>earning»  </a:t>
            </a:r>
            <a:r>
              <a:rPr lang="it-IT" dirty="0"/>
              <a:t>(apprendimento integrato di lingua e contenuto) </a:t>
            </a:r>
            <a:r>
              <a:rPr lang="en-US" sz="2400" dirty="0"/>
              <a:t>e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riferisce</a:t>
            </a:r>
            <a:r>
              <a:rPr lang="en-US" sz="2400" dirty="0"/>
              <a:t> </a:t>
            </a:r>
            <a:r>
              <a:rPr lang="en-US" sz="2400" dirty="0" err="1"/>
              <a:t>all’insegnamento</a:t>
            </a:r>
            <a:r>
              <a:rPr lang="en-US" sz="2400" dirty="0"/>
              <a:t> di </a:t>
            </a:r>
            <a:r>
              <a:rPr lang="en-US" sz="2400" dirty="0" err="1"/>
              <a:t>materie</a:t>
            </a:r>
            <a:r>
              <a:rPr lang="en-US" sz="2400" dirty="0"/>
              <a:t> </a:t>
            </a:r>
            <a:r>
              <a:rPr lang="en-US" sz="2400" dirty="0" err="1"/>
              <a:t>scolastiche</a:t>
            </a:r>
            <a:r>
              <a:rPr lang="en-US" sz="2400" dirty="0"/>
              <a:t> come </a:t>
            </a:r>
            <a:r>
              <a:rPr lang="en-US" sz="2400" dirty="0" err="1"/>
              <a:t>scienze</a:t>
            </a:r>
            <a:r>
              <a:rPr lang="en-US" sz="2400" dirty="0"/>
              <a:t>, </a:t>
            </a:r>
            <a:r>
              <a:rPr lang="en-US" sz="2400" dirty="0" err="1"/>
              <a:t>storia</a:t>
            </a:r>
            <a:r>
              <a:rPr lang="en-US" sz="2400" dirty="0"/>
              <a:t> e </a:t>
            </a:r>
            <a:r>
              <a:rPr lang="en-US" sz="2400" dirty="0" err="1"/>
              <a:t>geografia</a:t>
            </a:r>
            <a:r>
              <a:rPr lang="en-US" sz="2400" dirty="0"/>
              <a:t> in una lingua </a:t>
            </a:r>
            <a:r>
              <a:rPr lang="en-US" sz="2400" dirty="0" err="1"/>
              <a:t>straniera</a:t>
            </a:r>
            <a:endParaRPr lang="it-IT" sz="2400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pic>
        <p:nvPicPr>
          <p:cNvPr id="1026" name="Picture 2" descr="CLIL word cloud ">
            <a:extLst>
              <a:ext uri="{FF2B5EF4-FFF2-40B4-BE49-F238E27FC236}">
                <a16:creationId xmlns:a16="http://schemas.microsoft.com/office/drawing/2014/main" id="{4EBDDD42-B36A-4079-A4E5-B248E0EC3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216" y="2812238"/>
            <a:ext cx="5624105" cy="322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269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550338-822F-49C5-840D-AAC843834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334151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cap="small" dirty="0">
                <a:solidFill>
                  <a:srgbClr val="00B0F0"/>
                </a:solidFill>
              </a:rPr>
              <a:t>CLIL : </a:t>
            </a:r>
            <a:r>
              <a:rPr lang="it-IT" sz="4000" b="1" cap="small" dirty="0" err="1">
                <a:solidFill>
                  <a:srgbClr val="00B0F0"/>
                </a:solidFill>
              </a:rPr>
              <a:t>organization</a:t>
            </a:r>
            <a:r>
              <a:rPr lang="it-IT" sz="4000" b="1" cap="small" dirty="0">
                <a:solidFill>
                  <a:srgbClr val="00B0F0"/>
                </a:solidFill>
              </a:rPr>
              <a:t> and goals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32BC93-988A-4F1A-8B7D-2712272DD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976745"/>
            <a:ext cx="10058400" cy="5058295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r>
              <a:rPr lang="it-IT" sz="2800" dirty="0">
                <a:sym typeface="Wingdings" panose="05000000000000000000" pitchFamily="2" charset="2"/>
              </a:rPr>
              <a:t> CLIL </a:t>
            </a:r>
            <a:r>
              <a:rPr lang="it-IT" sz="2800" dirty="0" err="1">
                <a:sym typeface="Wingdings" panose="05000000000000000000" pitchFamily="2" charset="2"/>
              </a:rPr>
              <a:t>doesn’t</a:t>
            </a:r>
            <a:r>
              <a:rPr lang="it-IT" sz="2800" dirty="0">
                <a:sym typeface="Wingdings" panose="05000000000000000000" pitchFamily="2" charset="2"/>
              </a:rPr>
              <a:t> </a:t>
            </a:r>
            <a:r>
              <a:rPr lang="it-IT" sz="2800" dirty="0" err="1">
                <a:sym typeface="Wingdings" panose="05000000000000000000" pitchFamily="2" charset="2"/>
              </a:rPr>
              <a:t>mean</a:t>
            </a:r>
            <a:r>
              <a:rPr lang="it-IT" sz="2800" dirty="0">
                <a:sym typeface="Wingdings" panose="05000000000000000000" pitchFamily="2" charset="2"/>
              </a:rPr>
              <a:t>  « </a:t>
            </a:r>
            <a:r>
              <a:rPr lang="it-IT" sz="2800" cap="small" dirty="0">
                <a:sym typeface="Wingdings" panose="05000000000000000000" pitchFamily="2" charset="2"/>
              </a:rPr>
              <a:t>To </a:t>
            </a:r>
            <a:r>
              <a:rPr lang="it-IT" sz="2800" cap="small" dirty="0" err="1">
                <a:sym typeface="Wingdings" panose="05000000000000000000" pitchFamily="2" charset="2"/>
              </a:rPr>
              <a:t>translate</a:t>
            </a:r>
            <a:r>
              <a:rPr lang="it-IT" sz="2800" cap="small" dirty="0">
                <a:sym typeface="Wingdings" panose="05000000000000000000" pitchFamily="2" charset="2"/>
              </a:rPr>
              <a:t> </a:t>
            </a:r>
            <a:r>
              <a:rPr lang="it-IT" sz="2800" cap="small" dirty="0" err="1">
                <a:sym typeface="Wingdings" panose="05000000000000000000" pitchFamily="2" charset="2"/>
              </a:rPr>
              <a:t>things</a:t>
            </a:r>
            <a:r>
              <a:rPr lang="it-IT" sz="2800" cap="small" dirty="0">
                <a:sym typeface="Wingdings" panose="05000000000000000000" pitchFamily="2" charset="2"/>
              </a:rPr>
              <a:t> </a:t>
            </a:r>
            <a:r>
              <a:rPr lang="it-IT" sz="2800" cap="small" dirty="0" err="1">
                <a:sym typeface="Wingdings" panose="05000000000000000000" pitchFamily="2" charset="2"/>
              </a:rPr>
              <a:t>into</a:t>
            </a:r>
            <a:r>
              <a:rPr lang="it-IT" sz="2800" cap="small" dirty="0">
                <a:sym typeface="Wingdings" panose="05000000000000000000" pitchFamily="2" charset="2"/>
              </a:rPr>
              <a:t> </a:t>
            </a:r>
            <a:r>
              <a:rPr lang="it-IT" sz="2800" cap="small" dirty="0" err="1">
                <a:sym typeface="Wingdings" panose="05000000000000000000" pitchFamily="2" charset="2"/>
              </a:rPr>
              <a:t>english</a:t>
            </a:r>
            <a:r>
              <a:rPr lang="it-IT" sz="2800" cap="small" dirty="0">
                <a:sym typeface="Wingdings" panose="05000000000000000000" pitchFamily="2" charset="2"/>
              </a:rPr>
              <a:t> </a:t>
            </a:r>
            <a:r>
              <a:rPr lang="it-IT" sz="2800" dirty="0">
                <a:sym typeface="Wingdings" panose="05000000000000000000" pitchFamily="2" charset="2"/>
              </a:rPr>
              <a:t>»   </a:t>
            </a:r>
            <a:r>
              <a:rPr lang="it-IT" sz="2800" dirty="0" err="1">
                <a:sym typeface="Wingdings" panose="05000000000000000000" pitchFamily="2" charset="2"/>
              </a:rPr>
              <a:t>Its</a:t>
            </a:r>
            <a:r>
              <a:rPr lang="it-IT" sz="2800" dirty="0">
                <a:sym typeface="Wingdings" panose="05000000000000000000" pitchFamily="2" charset="2"/>
              </a:rPr>
              <a:t> goal </a:t>
            </a:r>
            <a:r>
              <a:rPr lang="it-IT" sz="2800" dirty="0" err="1">
                <a:sym typeface="Wingdings" panose="05000000000000000000" pitchFamily="2" charset="2"/>
              </a:rPr>
              <a:t>is</a:t>
            </a:r>
            <a:r>
              <a:rPr lang="it-IT" sz="2800" dirty="0">
                <a:sym typeface="Wingdings" panose="05000000000000000000" pitchFamily="2" charset="2"/>
              </a:rPr>
              <a:t> to help the </a:t>
            </a:r>
            <a:r>
              <a:rPr lang="it-IT" sz="2800" dirty="0" err="1">
                <a:sym typeface="Wingdings" panose="05000000000000000000" pitchFamily="2" charset="2"/>
              </a:rPr>
              <a:t>students</a:t>
            </a:r>
            <a:r>
              <a:rPr lang="it-IT" sz="2800" dirty="0">
                <a:sym typeface="Wingdings" panose="05000000000000000000" pitchFamily="2" charset="2"/>
              </a:rPr>
              <a:t> in the </a:t>
            </a:r>
            <a:r>
              <a:rPr lang="it-IT" sz="2800" b="1" dirty="0" err="1">
                <a:sym typeface="Wingdings" panose="05000000000000000000" pitchFamily="2" charset="2"/>
              </a:rPr>
              <a:t>four</a:t>
            </a:r>
            <a:r>
              <a:rPr lang="it-IT" sz="2800" b="1" dirty="0">
                <a:sym typeface="Wingdings" panose="05000000000000000000" pitchFamily="2" charset="2"/>
              </a:rPr>
              <a:t> skills </a:t>
            </a:r>
            <a:r>
              <a:rPr lang="it-IT" sz="2800" dirty="0">
                <a:sym typeface="Wingdings" panose="05000000000000000000" pitchFamily="2" charset="2"/>
              </a:rPr>
              <a:t>of a </a:t>
            </a:r>
            <a:r>
              <a:rPr lang="it-IT" sz="2800" dirty="0" err="1">
                <a:sym typeface="Wingdings" panose="05000000000000000000" pitchFamily="2" charset="2"/>
              </a:rPr>
              <a:t>foreign</a:t>
            </a:r>
            <a:r>
              <a:rPr lang="it-IT" sz="2800" dirty="0">
                <a:sym typeface="Wingdings" panose="05000000000000000000" pitchFamily="2" charset="2"/>
              </a:rPr>
              <a:t> </a:t>
            </a:r>
            <a:r>
              <a:rPr lang="it-IT" sz="2800" dirty="0" err="1">
                <a:sym typeface="Wingdings" panose="05000000000000000000" pitchFamily="2" charset="2"/>
              </a:rPr>
              <a:t>language</a:t>
            </a:r>
            <a:r>
              <a:rPr lang="it-IT" sz="2800" dirty="0">
                <a:sym typeface="Wingdings" panose="05000000000000000000" pitchFamily="2" charset="2"/>
              </a:rPr>
              <a:t>: </a:t>
            </a:r>
            <a:r>
              <a:rPr lang="it-IT" sz="2800" b="1" dirty="0" err="1">
                <a:sym typeface="Wingdings" panose="05000000000000000000" pitchFamily="2" charset="2"/>
              </a:rPr>
              <a:t>listening</a:t>
            </a:r>
            <a:r>
              <a:rPr lang="it-IT" sz="2800" b="1" dirty="0">
                <a:sym typeface="Wingdings" panose="05000000000000000000" pitchFamily="2" charset="2"/>
              </a:rPr>
              <a:t>, </a:t>
            </a:r>
            <a:r>
              <a:rPr lang="it-IT" sz="2800" b="1" dirty="0" err="1">
                <a:sym typeface="Wingdings" panose="05000000000000000000" pitchFamily="2" charset="2"/>
              </a:rPr>
              <a:t>speaking</a:t>
            </a:r>
            <a:r>
              <a:rPr lang="it-IT" sz="2800" b="1" dirty="0">
                <a:sym typeface="Wingdings" panose="05000000000000000000" pitchFamily="2" charset="2"/>
              </a:rPr>
              <a:t>, reading, writing</a:t>
            </a:r>
            <a:r>
              <a:rPr lang="it-IT" sz="2800" dirty="0">
                <a:sym typeface="Wingdings" panose="05000000000000000000" pitchFamily="2" charset="2"/>
              </a:rPr>
              <a:t>.</a:t>
            </a:r>
          </a:p>
          <a:p>
            <a:endParaRPr lang="it-IT" dirty="0"/>
          </a:p>
          <a:p>
            <a:r>
              <a:rPr lang="it-IT" dirty="0"/>
              <a:t>Il progetto CLIL prevede </a:t>
            </a:r>
            <a:r>
              <a:rPr lang="it-IT" b="1" u="sng" dirty="0"/>
              <a:t>non semplicemente di tradurre</a:t>
            </a:r>
            <a:r>
              <a:rPr lang="it-IT" dirty="0"/>
              <a:t> il lavoro della materia insegnata in lingua inglese, ma </a:t>
            </a:r>
            <a:r>
              <a:rPr lang="it-IT" b="1" u="sng" dirty="0"/>
              <a:t>di stimolare i ragazzi all’utilizzo delle quattro abilità</a:t>
            </a:r>
            <a:r>
              <a:rPr lang="it-IT" dirty="0"/>
              <a:t>: </a:t>
            </a:r>
            <a:r>
              <a:rPr lang="it-IT" dirty="0" err="1"/>
              <a:t>listening</a:t>
            </a:r>
            <a:r>
              <a:rPr lang="it-IT" dirty="0"/>
              <a:t>, </a:t>
            </a:r>
            <a:r>
              <a:rPr lang="it-IT" dirty="0" err="1"/>
              <a:t>speaking</a:t>
            </a:r>
            <a:r>
              <a:rPr lang="it-IT" dirty="0"/>
              <a:t>, reading e writing.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7945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550338-822F-49C5-840D-AAC843834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334151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cap="small" dirty="0">
                <a:solidFill>
                  <a:srgbClr val="00B0F0"/>
                </a:solidFill>
              </a:rPr>
              <a:t>CLIL : </a:t>
            </a:r>
            <a:r>
              <a:rPr lang="it-IT" sz="4000" b="1" cap="small" dirty="0" err="1">
                <a:solidFill>
                  <a:srgbClr val="00B0F0"/>
                </a:solidFill>
              </a:rPr>
              <a:t>organization</a:t>
            </a:r>
            <a:r>
              <a:rPr lang="it-IT" sz="4000" b="1" cap="small" dirty="0">
                <a:solidFill>
                  <a:srgbClr val="00B0F0"/>
                </a:solidFill>
              </a:rPr>
              <a:t> and goals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ACD83A0-545E-475A-9C8A-6F17B06D4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1662112"/>
            <a:ext cx="60769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19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550338-822F-49C5-840D-AAC843834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334151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cap="small" dirty="0">
                <a:solidFill>
                  <a:srgbClr val="00B0F0"/>
                </a:solidFill>
              </a:rPr>
              <a:t>CLIL : </a:t>
            </a:r>
            <a:r>
              <a:rPr lang="it-IT" sz="4000" b="1" cap="small" dirty="0" err="1">
                <a:solidFill>
                  <a:srgbClr val="00B0F0"/>
                </a:solidFill>
              </a:rPr>
              <a:t>organization</a:t>
            </a:r>
            <a:r>
              <a:rPr lang="it-IT" sz="4000" b="1" cap="small" dirty="0">
                <a:solidFill>
                  <a:srgbClr val="00B0F0"/>
                </a:solidFill>
              </a:rPr>
              <a:t> and goals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32BC93-988A-4F1A-8B7D-2712272DD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976745"/>
            <a:ext cx="10058400" cy="5058295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r>
              <a:rPr lang="it-IT" sz="2800" b="1" dirty="0" err="1">
                <a:solidFill>
                  <a:srgbClr val="00B0F0"/>
                </a:solidFill>
                <a:sym typeface="Wingdings" panose="05000000000000000000" pitchFamily="2" charset="2"/>
              </a:rPr>
              <a:t>Methodology</a:t>
            </a:r>
            <a:r>
              <a:rPr lang="it-IT" sz="2800" dirty="0">
                <a:sym typeface="Wingdings" panose="05000000000000000000" pitchFamily="2" charset="2"/>
              </a:rPr>
              <a:t>: the project </a:t>
            </a:r>
            <a:r>
              <a:rPr lang="it-IT" sz="2800" dirty="0" err="1">
                <a:sym typeface="Wingdings" panose="05000000000000000000" pitchFamily="2" charset="2"/>
              </a:rPr>
              <a:t>recognises</a:t>
            </a:r>
            <a:r>
              <a:rPr lang="it-IT" sz="2800" dirty="0">
                <a:sym typeface="Wingdings" panose="05000000000000000000" pitchFamily="2" charset="2"/>
              </a:rPr>
              <a:t> the </a:t>
            </a:r>
            <a:r>
              <a:rPr lang="it-IT" sz="2800" dirty="0" err="1">
                <a:sym typeface="Wingdings" panose="05000000000000000000" pitchFamily="2" charset="2"/>
              </a:rPr>
              <a:t>importance</a:t>
            </a:r>
            <a:r>
              <a:rPr lang="it-IT" sz="2800" dirty="0">
                <a:sym typeface="Wingdings" panose="05000000000000000000" pitchFamily="2" charset="2"/>
              </a:rPr>
              <a:t> of the </a:t>
            </a:r>
            <a:r>
              <a:rPr lang="it-IT" sz="2800" dirty="0" err="1">
                <a:sym typeface="Wingdings" panose="05000000000000000000" pitchFamily="2" charset="2"/>
              </a:rPr>
              <a:t>student</a:t>
            </a:r>
            <a:r>
              <a:rPr lang="it-IT" sz="2800" dirty="0">
                <a:sym typeface="Wingdings" panose="05000000000000000000" pitchFamily="2" charset="2"/>
              </a:rPr>
              <a:t>, and </a:t>
            </a:r>
            <a:r>
              <a:rPr lang="it-IT" sz="2800" dirty="0" err="1">
                <a:sym typeface="Wingdings" panose="05000000000000000000" pitchFamily="2" charset="2"/>
              </a:rPr>
              <a:t>focuses</a:t>
            </a:r>
            <a:r>
              <a:rPr lang="it-IT" sz="2800" dirty="0">
                <a:sym typeface="Wingdings" panose="05000000000000000000" pitchFamily="2" charset="2"/>
              </a:rPr>
              <a:t> </a:t>
            </a:r>
            <a:r>
              <a:rPr lang="it-IT" sz="2800" dirty="0" err="1">
                <a:sym typeface="Wingdings" panose="05000000000000000000" pitchFamily="2" charset="2"/>
              </a:rPr>
              <a:t>around</a:t>
            </a:r>
            <a:r>
              <a:rPr lang="it-IT" sz="2800" dirty="0">
                <a:sym typeface="Wingdings" panose="05000000000000000000" pitchFamily="2" charset="2"/>
              </a:rPr>
              <a:t> strategies </a:t>
            </a:r>
            <a:r>
              <a:rPr lang="it-IT" sz="2800" dirty="0" err="1">
                <a:sym typeface="Wingdings" panose="05000000000000000000" pitchFamily="2" charset="2"/>
              </a:rPr>
              <a:t>such</a:t>
            </a:r>
            <a:r>
              <a:rPr lang="it-IT" sz="2800" dirty="0">
                <a:sym typeface="Wingdings" panose="05000000000000000000" pitchFamily="2" charset="2"/>
              </a:rPr>
              <a:t> </a:t>
            </a:r>
            <a:r>
              <a:rPr lang="it-IT" sz="2800" dirty="0" err="1">
                <a:sym typeface="Wingdings" panose="05000000000000000000" pitchFamily="2" charset="2"/>
              </a:rPr>
              <a:t>as</a:t>
            </a:r>
            <a:r>
              <a:rPr lang="it-IT" sz="2800" dirty="0">
                <a:sym typeface="Wingdings" panose="05000000000000000000" pitchFamily="2" charset="2"/>
              </a:rPr>
              <a:t>: </a:t>
            </a:r>
            <a:r>
              <a:rPr lang="it-IT" sz="3200" b="1" cap="small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problem</a:t>
            </a:r>
            <a:r>
              <a:rPr lang="it-IT" sz="3200" b="1" cap="small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solving – task </a:t>
            </a:r>
            <a:r>
              <a:rPr lang="it-IT" sz="3200" b="1" cap="small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based</a:t>
            </a:r>
            <a:r>
              <a:rPr lang="it-IT" sz="3200" b="1" cap="small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learning – collaborative learning</a:t>
            </a:r>
            <a:endParaRPr lang="it-IT" sz="3200" b="1" cap="small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it-IT" dirty="0"/>
          </a:p>
          <a:p>
            <a:endParaRPr lang="it-IT" dirty="0"/>
          </a:p>
          <a:p>
            <a:pPr marL="0" indent="0" algn="ctr">
              <a:buNone/>
            </a:pPr>
            <a:r>
              <a:rPr lang="it-IT" dirty="0"/>
              <a:t>La metodologia CLIL riconosce la </a:t>
            </a:r>
            <a:r>
              <a:rPr lang="it-IT" b="1" dirty="0"/>
              <a:t>centralità dell’allievo,</a:t>
            </a:r>
            <a:r>
              <a:rPr lang="it-IT" dirty="0"/>
              <a:t> e si fonda su strategie di</a:t>
            </a:r>
            <a:r>
              <a:rPr lang="it-IT" b="1" dirty="0"/>
              <a:t> </a:t>
            </a:r>
            <a:r>
              <a:rPr lang="it-IT" b="1" dirty="0" err="1"/>
              <a:t>problem</a:t>
            </a:r>
            <a:r>
              <a:rPr lang="it-IT" b="1" dirty="0"/>
              <a:t> solving </a:t>
            </a:r>
            <a:r>
              <a:rPr lang="it-IT" dirty="0"/>
              <a:t>ed è basata sul compito “</a:t>
            </a:r>
            <a:r>
              <a:rPr lang="it-IT" b="1" dirty="0"/>
              <a:t>Task </a:t>
            </a:r>
            <a:r>
              <a:rPr lang="it-IT" b="1" dirty="0" err="1"/>
              <a:t>based</a:t>
            </a:r>
            <a:r>
              <a:rPr lang="it-IT" b="1" dirty="0"/>
              <a:t> learning</a:t>
            </a:r>
            <a:r>
              <a:rPr lang="it-IT" dirty="0"/>
              <a:t>”, lavorando in particolar modo sull’apprendimento di tipo </a:t>
            </a:r>
            <a:r>
              <a:rPr lang="it-IT" b="1" dirty="0"/>
              <a:t>collaborativo</a:t>
            </a:r>
            <a:r>
              <a:rPr lang="it-IT" dirty="0"/>
              <a:t>.</a:t>
            </a:r>
            <a:br>
              <a:rPr lang="it-IT" dirty="0"/>
            </a:b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30662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550338-822F-49C5-840D-AAC843834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334151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cap="small" dirty="0">
                <a:solidFill>
                  <a:srgbClr val="00B0F0"/>
                </a:solidFill>
              </a:rPr>
              <a:t>CLIL : </a:t>
            </a:r>
            <a:r>
              <a:rPr lang="it-IT" sz="4000" b="1" cap="small" dirty="0" err="1">
                <a:solidFill>
                  <a:srgbClr val="00B0F0"/>
                </a:solidFill>
              </a:rPr>
              <a:t>organization</a:t>
            </a:r>
            <a:r>
              <a:rPr lang="it-IT" sz="4000" b="1" cap="small" dirty="0">
                <a:solidFill>
                  <a:srgbClr val="00B0F0"/>
                </a:solidFill>
              </a:rPr>
              <a:t> and goals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32BC93-988A-4F1A-8B7D-2712272DD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976745"/>
            <a:ext cx="10058400" cy="5058295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r>
              <a:rPr lang="it-IT" sz="2800" dirty="0">
                <a:sym typeface="Wingdings" panose="05000000000000000000" pitchFamily="2" charset="2"/>
              </a:rPr>
              <a:t>Students are </a:t>
            </a:r>
            <a:r>
              <a:rPr lang="it-IT" sz="2800" dirty="0" err="1">
                <a:sym typeface="Wingdings" panose="05000000000000000000" pitchFamily="2" charset="2"/>
              </a:rPr>
              <a:t>exposed</a:t>
            </a:r>
            <a:r>
              <a:rPr lang="it-IT" sz="2800" dirty="0">
                <a:sym typeface="Wingdings" panose="05000000000000000000" pitchFamily="2" charset="2"/>
              </a:rPr>
              <a:t> to a </a:t>
            </a:r>
            <a:r>
              <a:rPr lang="it-IT" sz="2800" dirty="0" err="1">
                <a:solidFill>
                  <a:srgbClr val="00B0F0"/>
                </a:solidFill>
                <a:sym typeface="Wingdings" panose="05000000000000000000" pitchFamily="2" charset="2"/>
              </a:rPr>
              <a:t>constant</a:t>
            </a:r>
            <a:r>
              <a:rPr lang="it-IT" sz="2800" dirty="0">
                <a:solidFill>
                  <a:srgbClr val="00B0F0"/>
                </a:solidFill>
                <a:sym typeface="Wingdings" panose="05000000000000000000" pitchFamily="2" charset="2"/>
              </a:rPr>
              <a:t> use of the English </a:t>
            </a:r>
            <a:r>
              <a:rPr lang="it-IT" sz="2800" dirty="0" err="1">
                <a:solidFill>
                  <a:srgbClr val="00B0F0"/>
                </a:solidFill>
                <a:sym typeface="Wingdings" panose="05000000000000000000" pitchFamily="2" charset="2"/>
              </a:rPr>
              <a:t>language</a:t>
            </a:r>
            <a:r>
              <a:rPr lang="it-IT" sz="2800" dirty="0">
                <a:solidFill>
                  <a:srgbClr val="00B0F0"/>
                </a:solidFill>
                <a:sym typeface="Wingdings" panose="05000000000000000000" pitchFamily="2" charset="2"/>
              </a:rPr>
              <a:t> </a:t>
            </a:r>
            <a:r>
              <a:rPr lang="it-IT" sz="2800" dirty="0" err="1">
                <a:sym typeface="Wingdings" panose="05000000000000000000" pitchFamily="2" charset="2"/>
              </a:rPr>
              <a:t>not</a:t>
            </a:r>
            <a:r>
              <a:rPr lang="it-IT" sz="2800" dirty="0">
                <a:sym typeface="Wingdings" panose="05000000000000000000" pitchFamily="2" charset="2"/>
              </a:rPr>
              <a:t> just </a:t>
            </a:r>
            <a:r>
              <a:rPr lang="it-IT" sz="2800" dirty="0" err="1">
                <a:sym typeface="Wingdings" panose="05000000000000000000" pitchFamily="2" charset="2"/>
              </a:rPr>
              <a:t>during</a:t>
            </a:r>
            <a:r>
              <a:rPr lang="it-IT" sz="2800" dirty="0">
                <a:sym typeface="Wingdings" panose="05000000000000000000" pitchFamily="2" charset="2"/>
              </a:rPr>
              <a:t> ‘English </a:t>
            </a:r>
            <a:r>
              <a:rPr lang="it-IT" sz="2800" dirty="0" err="1">
                <a:sym typeface="Wingdings" panose="05000000000000000000" pitchFamily="2" charset="2"/>
              </a:rPr>
              <a:t>Lessons</a:t>
            </a:r>
            <a:r>
              <a:rPr lang="it-IT" sz="2800" dirty="0">
                <a:sym typeface="Wingdings" panose="05000000000000000000" pitchFamily="2" charset="2"/>
              </a:rPr>
              <a:t>’, </a:t>
            </a:r>
            <a:r>
              <a:rPr lang="it-IT" sz="2800" dirty="0" err="1">
                <a:sym typeface="Wingdings" panose="05000000000000000000" pitchFamily="2" charset="2"/>
              </a:rPr>
              <a:t>but</a:t>
            </a:r>
            <a:r>
              <a:rPr lang="it-IT" sz="2800" dirty="0">
                <a:sym typeface="Wingdings" panose="05000000000000000000" pitchFamily="2" charset="2"/>
              </a:rPr>
              <a:t> </a:t>
            </a:r>
            <a:r>
              <a:rPr lang="it-IT" sz="2800" dirty="0" err="1">
                <a:sym typeface="Wingdings" panose="05000000000000000000" pitchFamily="2" charset="2"/>
              </a:rPr>
              <a:t>also</a:t>
            </a:r>
            <a:r>
              <a:rPr lang="it-IT" sz="2800" dirty="0">
                <a:sym typeface="Wingdings" panose="05000000000000000000" pitchFamily="2" charset="2"/>
              </a:rPr>
              <a:t> </a:t>
            </a:r>
            <a:r>
              <a:rPr lang="it-IT" sz="2800" dirty="0" err="1">
                <a:sym typeface="Wingdings" panose="05000000000000000000" pitchFamily="2" charset="2"/>
              </a:rPr>
              <a:t>while</a:t>
            </a:r>
            <a:r>
              <a:rPr lang="it-IT" sz="2800" dirty="0">
                <a:sym typeface="Wingdings" panose="05000000000000000000" pitchFamily="2" charset="2"/>
              </a:rPr>
              <a:t> </a:t>
            </a:r>
            <a:r>
              <a:rPr lang="it-IT" sz="2800" dirty="0" err="1">
                <a:sym typeface="Wingdings" panose="05000000000000000000" pitchFamily="2" charset="2"/>
              </a:rPr>
              <a:t>they</a:t>
            </a:r>
            <a:r>
              <a:rPr lang="it-IT" sz="2800" dirty="0">
                <a:sym typeface="Wingdings" panose="05000000000000000000" pitchFamily="2" charset="2"/>
              </a:rPr>
              <a:t> are learning new concepts </a:t>
            </a:r>
            <a:r>
              <a:rPr lang="it-IT" sz="2800" dirty="0" err="1">
                <a:sym typeface="Wingdings" panose="05000000000000000000" pitchFamily="2" charset="2"/>
              </a:rPr>
              <a:t>regarding</a:t>
            </a:r>
            <a:r>
              <a:rPr lang="it-IT" sz="2800" dirty="0">
                <a:sym typeface="Wingdings" panose="05000000000000000000" pitchFamily="2" charset="2"/>
              </a:rPr>
              <a:t> </a:t>
            </a:r>
            <a:r>
              <a:rPr lang="it-IT" sz="2800" b="1" dirty="0" err="1">
                <a:solidFill>
                  <a:srgbClr val="00B0F0"/>
                </a:solidFill>
                <a:sym typeface="Wingdings" panose="05000000000000000000" pitchFamily="2" charset="2"/>
              </a:rPr>
              <a:t>other</a:t>
            </a:r>
            <a:r>
              <a:rPr lang="it-IT" sz="2800" b="1" dirty="0">
                <a:solidFill>
                  <a:srgbClr val="00B0F0"/>
                </a:solidFill>
                <a:sym typeface="Wingdings" panose="05000000000000000000" pitchFamily="2" charset="2"/>
              </a:rPr>
              <a:t> </a:t>
            </a:r>
            <a:r>
              <a:rPr lang="it-IT" sz="2800" b="1" dirty="0" err="1">
                <a:solidFill>
                  <a:srgbClr val="00B0F0"/>
                </a:solidFill>
                <a:sym typeface="Wingdings" panose="05000000000000000000" pitchFamily="2" charset="2"/>
              </a:rPr>
              <a:t>subjects</a:t>
            </a:r>
            <a:endParaRPr lang="it-IT" sz="3200" b="1" cap="small" dirty="0">
              <a:solidFill>
                <a:srgbClr val="00B0F0"/>
              </a:solidFill>
            </a:endParaRPr>
          </a:p>
          <a:p>
            <a:endParaRPr lang="it-IT" dirty="0"/>
          </a:p>
          <a:p>
            <a:endParaRPr lang="it-IT" dirty="0"/>
          </a:p>
          <a:p>
            <a:pPr marL="0" indent="0" algn="ctr">
              <a:buNone/>
            </a:pPr>
            <a:r>
              <a:rPr lang="it-IT" dirty="0"/>
              <a:t>Gli studenti beneficiano quindi di una maggiore esposizione alla lingua inglese in una fase ideale, quella dell’apprendimento di contenuti disciplinari, delle materie d’indirizzo, quindi </a:t>
            </a:r>
            <a:r>
              <a:rPr lang="it-IT" b="1" dirty="0"/>
              <a:t>non solo durante le lezioni di lingua straniera.</a:t>
            </a:r>
            <a:br>
              <a:rPr lang="it-IT" dirty="0"/>
            </a:b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3766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550338-822F-49C5-840D-AAC843834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334151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cap="small" dirty="0">
                <a:solidFill>
                  <a:srgbClr val="00B0F0"/>
                </a:solidFill>
              </a:rPr>
              <a:t>CLIL : </a:t>
            </a:r>
            <a:r>
              <a:rPr lang="it-IT" sz="4000" b="1" cap="small" dirty="0" err="1">
                <a:solidFill>
                  <a:srgbClr val="00B0F0"/>
                </a:solidFill>
              </a:rPr>
              <a:t>organization</a:t>
            </a:r>
            <a:r>
              <a:rPr lang="it-IT" sz="4000" b="1" cap="small" dirty="0">
                <a:solidFill>
                  <a:srgbClr val="00B0F0"/>
                </a:solidFill>
              </a:rPr>
              <a:t> and goals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32BC93-988A-4F1A-8B7D-2712272DD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976745"/>
            <a:ext cx="10058400" cy="5058295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r>
              <a:rPr lang="it-IT" sz="2800" dirty="0" err="1">
                <a:sym typeface="Wingdings" panose="05000000000000000000" pitchFamily="2" charset="2"/>
              </a:rPr>
              <a:t>That’s</a:t>
            </a:r>
            <a:r>
              <a:rPr lang="it-IT" sz="2800" dirty="0">
                <a:sym typeface="Wingdings" panose="05000000000000000000" pitchFamily="2" charset="2"/>
              </a:rPr>
              <a:t> the GOAL of the project: thank to the ‘</a:t>
            </a:r>
            <a:r>
              <a:rPr lang="it-IT" sz="2800" b="1" dirty="0">
                <a:solidFill>
                  <a:srgbClr val="00B0F0"/>
                </a:solidFill>
                <a:sym typeface="Wingdings" panose="05000000000000000000" pitchFamily="2" charset="2"/>
              </a:rPr>
              <a:t>full immersion</a:t>
            </a:r>
            <a:r>
              <a:rPr lang="it-IT" sz="2800" dirty="0">
                <a:sym typeface="Wingdings" panose="05000000000000000000" pitchFamily="2" charset="2"/>
              </a:rPr>
              <a:t>’ </a:t>
            </a:r>
            <a:r>
              <a:rPr lang="it-IT" sz="2800" dirty="0" err="1">
                <a:sym typeface="Wingdings" panose="05000000000000000000" pitchFamily="2" charset="2"/>
              </a:rPr>
              <a:t>into</a:t>
            </a:r>
            <a:r>
              <a:rPr lang="it-IT" sz="2800" dirty="0">
                <a:sym typeface="Wingdings" panose="05000000000000000000" pitchFamily="2" charset="2"/>
              </a:rPr>
              <a:t> the English </a:t>
            </a:r>
            <a:r>
              <a:rPr lang="it-IT" sz="2800" dirty="0" err="1">
                <a:sym typeface="Wingdings" panose="05000000000000000000" pitchFamily="2" charset="2"/>
              </a:rPr>
              <a:t>language</a:t>
            </a:r>
            <a:r>
              <a:rPr lang="it-IT" sz="2800" dirty="0">
                <a:sym typeface="Wingdings" panose="05000000000000000000" pitchFamily="2" charset="2"/>
              </a:rPr>
              <a:t> and the links </a:t>
            </a:r>
            <a:r>
              <a:rPr lang="it-IT" sz="2800" dirty="0" err="1">
                <a:sym typeface="Wingdings" panose="05000000000000000000" pitchFamily="2" charset="2"/>
              </a:rPr>
              <a:t>between</a:t>
            </a:r>
            <a:r>
              <a:rPr lang="it-IT" sz="2800" dirty="0">
                <a:sym typeface="Wingdings" panose="05000000000000000000" pitchFamily="2" charset="2"/>
              </a:rPr>
              <a:t> </a:t>
            </a:r>
            <a:r>
              <a:rPr lang="it-IT" sz="2800" dirty="0" err="1">
                <a:sym typeface="Wingdings" panose="05000000000000000000" pitchFamily="2" charset="2"/>
              </a:rPr>
              <a:t>subjects</a:t>
            </a:r>
            <a:r>
              <a:rPr lang="it-IT" sz="2800" dirty="0">
                <a:sym typeface="Wingdings" panose="05000000000000000000" pitchFamily="2" charset="2"/>
              </a:rPr>
              <a:t>, the </a:t>
            </a:r>
            <a:r>
              <a:rPr lang="it-IT" sz="2800" dirty="0" err="1">
                <a:sym typeface="Wingdings" panose="05000000000000000000" pitchFamily="2" charset="2"/>
              </a:rPr>
              <a:t>students</a:t>
            </a:r>
            <a:r>
              <a:rPr lang="it-IT" sz="2800" dirty="0">
                <a:sym typeface="Wingdings" panose="05000000000000000000" pitchFamily="2" charset="2"/>
              </a:rPr>
              <a:t> </a:t>
            </a:r>
            <a:r>
              <a:rPr lang="it-IT" sz="2800" dirty="0" err="1">
                <a:sym typeface="Wingdings" panose="05000000000000000000" pitchFamily="2" charset="2"/>
              </a:rPr>
              <a:t>develop</a:t>
            </a:r>
            <a:r>
              <a:rPr lang="it-IT" sz="2800" dirty="0">
                <a:sym typeface="Wingdings" panose="05000000000000000000" pitchFamily="2" charset="2"/>
              </a:rPr>
              <a:t> a </a:t>
            </a:r>
            <a:r>
              <a:rPr lang="it-IT" sz="2800" b="1" dirty="0">
                <a:solidFill>
                  <a:srgbClr val="00B0F0"/>
                </a:solidFill>
                <a:sym typeface="Wingdings" panose="05000000000000000000" pitchFamily="2" charset="2"/>
              </a:rPr>
              <a:t>positive </a:t>
            </a:r>
            <a:r>
              <a:rPr lang="it-IT" sz="2800" b="1" dirty="0" err="1">
                <a:solidFill>
                  <a:srgbClr val="00B0F0"/>
                </a:solidFill>
                <a:sym typeface="Wingdings" panose="05000000000000000000" pitchFamily="2" charset="2"/>
              </a:rPr>
              <a:t>attitude</a:t>
            </a:r>
            <a:r>
              <a:rPr lang="it-IT" sz="2800" b="1" dirty="0">
                <a:solidFill>
                  <a:srgbClr val="00B0F0"/>
                </a:solidFill>
                <a:sym typeface="Wingdings" panose="05000000000000000000" pitchFamily="2" charset="2"/>
              </a:rPr>
              <a:t> </a:t>
            </a:r>
            <a:r>
              <a:rPr lang="it-IT" sz="2800" dirty="0" err="1">
                <a:sym typeface="Wingdings" panose="05000000000000000000" pitchFamily="2" charset="2"/>
              </a:rPr>
              <a:t>toward</a:t>
            </a:r>
            <a:r>
              <a:rPr lang="it-IT" sz="2800" dirty="0">
                <a:sym typeface="Wingdings" panose="05000000000000000000" pitchFamily="2" charset="2"/>
              </a:rPr>
              <a:t> the learning of </a:t>
            </a:r>
            <a:r>
              <a:rPr lang="it-IT" sz="2800" dirty="0" err="1">
                <a:sym typeface="Wingdings" panose="05000000000000000000" pitchFamily="2" charset="2"/>
              </a:rPr>
              <a:t>foreign</a:t>
            </a:r>
            <a:r>
              <a:rPr lang="it-IT" sz="2800" dirty="0">
                <a:sym typeface="Wingdings" panose="05000000000000000000" pitchFamily="2" charset="2"/>
              </a:rPr>
              <a:t> </a:t>
            </a:r>
            <a:r>
              <a:rPr lang="it-IT" sz="2800" dirty="0" err="1">
                <a:sym typeface="Wingdings" panose="05000000000000000000" pitchFamily="2" charset="2"/>
              </a:rPr>
              <a:t>language</a:t>
            </a:r>
            <a:endParaRPr lang="it-IT" sz="3200" b="1" cap="small" dirty="0">
              <a:solidFill>
                <a:srgbClr val="00B0F0"/>
              </a:solidFill>
            </a:endParaRPr>
          </a:p>
          <a:p>
            <a:endParaRPr lang="it-IT" dirty="0"/>
          </a:p>
          <a:p>
            <a:endParaRPr lang="it-IT" dirty="0"/>
          </a:p>
          <a:p>
            <a:pPr marL="0" indent="0" algn="ctr">
              <a:buNone/>
            </a:pPr>
            <a:r>
              <a:rPr lang="it-IT" dirty="0"/>
              <a:t>Grazie all’“</a:t>
            </a:r>
            <a:r>
              <a:rPr lang="it-IT" b="1" dirty="0"/>
              <a:t>immersione” </a:t>
            </a:r>
            <a:r>
              <a:rPr lang="it-IT" dirty="0"/>
              <a:t>linguistica e alla programmazione interdisciplinare delle azioni didattiche, sviluppano un </a:t>
            </a:r>
            <a:r>
              <a:rPr lang="it-IT" b="1" dirty="0"/>
              <a:t>atteggiamento positivo</a:t>
            </a:r>
            <a:r>
              <a:rPr lang="it-IT" dirty="0"/>
              <a:t> nei confronti dell’apprendimento della lingua straniera.</a:t>
            </a:r>
          </a:p>
          <a:p>
            <a:pPr marL="0" indent="0" algn="ctr">
              <a:buNone/>
            </a:pPr>
            <a:br>
              <a:rPr lang="it-IT" dirty="0"/>
            </a:b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1090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550338-822F-49C5-840D-AAC843834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334151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cap="small" dirty="0">
                <a:solidFill>
                  <a:srgbClr val="00B0F0"/>
                </a:solidFill>
              </a:rPr>
              <a:t>CLIL : </a:t>
            </a:r>
            <a:r>
              <a:rPr lang="it-IT" sz="4000" b="1" cap="small" dirty="0" err="1">
                <a:solidFill>
                  <a:srgbClr val="00B0F0"/>
                </a:solidFill>
              </a:rPr>
              <a:t>organization</a:t>
            </a:r>
            <a:r>
              <a:rPr lang="it-IT" sz="4000" b="1" cap="small" dirty="0">
                <a:solidFill>
                  <a:srgbClr val="00B0F0"/>
                </a:solidFill>
              </a:rPr>
              <a:t> and goals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32BC93-988A-4F1A-8B7D-2712272DD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976745"/>
            <a:ext cx="10058400" cy="5058295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en-US" sz="2400" b="1" dirty="0">
                <a:solidFill>
                  <a:srgbClr val="00B0F0"/>
                </a:solidFill>
              </a:rPr>
              <a:t>LANGUAGE IMMERSION</a:t>
            </a:r>
            <a:r>
              <a:rPr lang="en-US" sz="2400" dirty="0"/>
              <a:t>, </a:t>
            </a:r>
            <a:r>
              <a:rPr lang="en-US" dirty="0"/>
              <a:t>DICTIONARY DEFINITION</a:t>
            </a:r>
            <a:r>
              <a:rPr lang="en-US" sz="2400" dirty="0"/>
              <a:t>:</a:t>
            </a:r>
          </a:p>
          <a:p>
            <a:pPr marL="0" indent="0" algn="ctr">
              <a:buNone/>
            </a:pPr>
            <a:r>
              <a:rPr lang="en-US" sz="2400" dirty="0"/>
              <a:t>“Language immersion, or simply immersion, is a technique used in bilingual language education in which two languages are used for instruction in a variety of topics, including math, science, or social studies”</a:t>
            </a: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6A7B411-28F5-4EE0-B228-AFAE3CEB0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636" y="3681412"/>
            <a:ext cx="4338606" cy="143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439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pone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TM03457510[[fn=Sapone]]</Template>
  <TotalTime>272</TotalTime>
  <Words>1429</Words>
  <Application>Microsoft Office PowerPoint</Application>
  <PresentationFormat>Widescreen</PresentationFormat>
  <Paragraphs>220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8" baseType="lpstr">
      <vt:lpstr>Arial</vt:lpstr>
      <vt:lpstr>Calibri</vt:lpstr>
      <vt:lpstr>Garamond</vt:lpstr>
      <vt:lpstr>Wingdings</vt:lpstr>
      <vt:lpstr>Sapone</vt:lpstr>
      <vt:lpstr>Corso di formazione  LINGUA INGLESE:  Communication Skills    Programma: CLIL </vt:lpstr>
      <vt:lpstr>CLIL : organization and goals</vt:lpstr>
      <vt:lpstr>CLIL : organization and goals</vt:lpstr>
      <vt:lpstr>CLIL : organization and goals</vt:lpstr>
      <vt:lpstr>CLIL : organization and goals</vt:lpstr>
      <vt:lpstr>CLIL : organization and goals</vt:lpstr>
      <vt:lpstr>CLIL : organization and goals</vt:lpstr>
      <vt:lpstr>CLIL : organization and goals</vt:lpstr>
      <vt:lpstr>CLIL : organization and goals</vt:lpstr>
      <vt:lpstr>CLIL : organization and goals</vt:lpstr>
      <vt:lpstr>CLIL : organization and goals</vt:lpstr>
      <vt:lpstr>CLIL : organization and goals</vt:lpstr>
      <vt:lpstr>CLIL : organization and goals</vt:lpstr>
      <vt:lpstr>How is a CLIL lesson structured?</vt:lpstr>
      <vt:lpstr>CLIL : the structure of the lesson</vt:lpstr>
      <vt:lpstr>CLIL : the structure of the lesson</vt:lpstr>
      <vt:lpstr>CLIL : the structure of the lesson</vt:lpstr>
      <vt:lpstr>CLIL : the structure of the lesson</vt:lpstr>
      <vt:lpstr>Presentazione standard di PowerPoint</vt:lpstr>
      <vt:lpstr>Lesson plan for a CLIL lesson</vt:lpstr>
      <vt:lpstr>Lesson plan for a CLIL lesson</vt:lpstr>
      <vt:lpstr>Lesson plan for a CLIL lesson</vt:lpstr>
      <vt:lpstr>Lesson plan for a CLIL lesson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Iseo English Language School</dc:creator>
  <cp:lastModifiedBy>Iseo English Language School</cp:lastModifiedBy>
  <cp:revision>20</cp:revision>
  <dcterms:created xsi:type="dcterms:W3CDTF">2019-03-15T14:21:00Z</dcterms:created>
  <dcterms:modified xsi:type="dcterms:W3CDTF">2019-03-15T18:53:44Z</dcterms:modified>
</cp:coreProperties>
</file>