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2" r:id="rId7"/>
    <p:sldId id="260"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4/4/2019</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‹N›</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4/4/2019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4/4/2019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4/4/2019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4/4/2019</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‹N›</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4/4/2019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257300" y="2909102"/>
            <a:ext cx="4800600" cy="299639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633864" y="2909102"/>
            <a:ext cx="4800600" cy="299639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4/4/2019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4/4/2019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4/4/2019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4/4/2019</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‹N›</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4/4/2019</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4/4/2019</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‹N›</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_Ir0Mc6Qilo"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kids.nationalgeographic.com/explore/nature/habitats/" TargetMode="External"/><Relationship Id="rId2" Type="http://schemas.openxmlformats.org/officeDocument/2006/relationships/image" Target="../media/image4.jpeg"/><Relationship Id="rId1" Type="http://schemas.openxmlformats.org/officeDocument/2006/relationships/slideLayout" Target="../slideLayouts/slideLayout3.xml"/><Relationship Id="rId4" Type="http://schemas.openxmlformats.org/officeDocument/2006/relationships/hyperlink" Target="https://kids.nationalgeographic.com/animals/"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v=I9-gMJr1TQE"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0F66D8E-5E7D-4988-A0F7-8E85D42C7CD8}"/>
              </a:ext>
            </a:extLst>
          </p:cNvPr>
          <p:cNvSpPr>
            <a:spLocks noGrp="1"/>
          </p:cNvSpPr>
          <p:nvPr>
            <p:ph type="ctrTitle"/>
          </p:nvPr>
        </p:nvSpPr>
        <p:spPr/>
        <p:txBody>
          <a:bodyPr/>
          <a:lstStyle/>
          <a:p>
            <a:r>
              <a:rPr lang="it-IT" sz="4800" dirty="0" err="1"/>
              <a:t>Clil</a:t>
            </a:r>
            <a:br>
              <a:rPr lang="it-IT" sz="4800" dirty="0"/>
            </a:br>
            <a:r>
              <a:rPr lang="it-IT" sz="4800" dirty="0"/>
              <a:t>First </a:t>
            </a:r>
            <a:r>
              <a:rPr lang="it-IT" sz="4800" dirty="0" err="1"/>
              <a:t>Lesson</a:t>
            </a:r>
            <a:endParaRPr lang="it-IT" sz="4800" dirty="0"/>
          </a:p>
        </p:txBody>
      </p:sp>
      <p:sp>
        <p:nvSpPr>
          <p:cNvPr id="3" name="Sottotitolo 2">
            <a:extLst>
              <a:ext uri="{FF2B5EF4-FFF2-40B4-BE49-F238E27FC236}">
                <a16:creationId xmlns:a16="http://schemas.microsoft.com/office/drawing/2014/main" id="{A4BEC352-B8F9-412A-81A2-9586986BA54E}"/>
              </a:ext>
            </a:extLst>
          </p:cNvPr>
          <p:cNvSpPr>
            <a:spLocks noGrp="1"/>
          </p:cNvSpPr>
          <p:nvPr>
            <p:ph type="subTitle" idx="1"/>
          </p:nvPr>
        </p:nvSpPr>
        <p:spPr/>
        <p:txBody>
          <a:bodyPr/>
          <a:lstStyle/>
          <a:p>
            <a:endParaRPr lang="it-IT" dirty="0"/>
          </a:p>
        </p:txBody>
      </p:sp>
    </p:spTree>
    <p:extLst>
      <p:ext uri="{BB962C8B-B14F-4D97-AF65-F5344CB8AC3E}">
        <p14:creationId xmlns:p14="http://schemas.microsoft.com/office/powerpoint/2010/main" val="33120249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BEE2027-4383-4172-9503-C4650030AD92}"/>
              </a:ext>
            </a:extLst>
          </p:cNvPr>
          <p:cNvSpPr>
            <a:spLocks noGrp="1"/>
          </p:cNvSpPr>
          <p:nvPr>
            <p:ph type="title"/>
          </p:nvPr>
        </p:nvSpPr>
        <p:spPr>
          <a:xfrm>
            <a:off x="2827175" y="261257"/>
            <a:ext cx="8602825" cy="1791478"/>
          </a:xfrm>
        </p:spPr>
        <p:txBody>
          <a:bodyPr>
            <a:normAutofit/>
          </a:bodyPr>
          <a:lstStyle/>
          <a:p>
            <a:pPr algn="ctr"/>
            <a:r>
              <a:rPr lang="it-IT" sz="5400" dirty="0"/>
              <a:t>Start with a </a:t>
            </a:r>
            <a:r>
              <a:rPr lang="it-IT" sz="5400" dirty="0" err="1"/>
              <a:t>song</a:t>
            </a:r>
            <a:r>
              <a:rPr lang="it-IT" sz="5400" dirty="0"/>
              <a:t> </a:t>
            </a:r>
            <a:br>
              <a:rPr lang="it-IT" sz="5400" dirty="0"/>
            </a:br>
            <a:r>
              <a:rPr lang="it-IT" sz="5400" dirty="0"/>
              <a:t>or a video</a:t>
            </a:r>
          </a:p>
        </p:txBody>
      </p:sp>
      <p:sp>
        <p:nvSpPr>
          <p:cNvPr id="3" name="Segnaposto testo 2">
            <a:extLst>
              <a:ext uri="{FF2B5EF4-FFF2-40B4-BE49-F238E27FC236}">
                <a16:creationId xmlns:a16="http://schemas.microsoft.com/office/drawing/2014/main" id="{4E922C0E-941A-43DD-BB77-F0EC0DCBD075}"/>
              </a:ext>
            </a:extLst>
          </p:cNvPr>
          <p:cNvSpPr>
            <a:spLocks noGrp="1"/>
          </p:cNvSpPr>
          <p:nvPr>
            <p:ph type="body" idx="1"/>
          </p:nvPr>
        </p:nvSpPr>
        <p:spPr>
          <a:xfrm>
            <a:off x="3069771" y="2164702"/>
            <a:ext cx="7753739" cy="4432041"/>
          </a:xfrm>
        </p:spPr>
        <p:txBody>
          <a:bodyPr/>
          <a:lstStyle/>
          <a:p>
            <a:r>
              <a:rPr lang="it-IT" dirty="0">
                <a:solidFill>
                  <a:schemeClr val="bg2"/>
                </a:solidFill>
                <a:hlinkClick r:id="rId2">
                  <a:extLst>
                    <a:ext uri="{A12FA001-AC4F-418D-AE19-62706E023703}">
                      <ahyp:hlinkClr xmlns:ahyp="http://schemas.microsoft.com/office/drawing/2018/hyperlinkcolor" val="tx"/>
                    </a:ext>
                  </a:extLst>
                </a:hlinkClick>
              </a:rPr>
              <a:t>https://www.youtube.com/watch?v=_Ir0Mc6Qilo</a:t>
            </a:r>
            <a:endParaRPr lang="it-IT" dirty="0">
              <a:solidFill>
                <a:schemeClr val="bg2"/>
              </a:solidFill>
            </a:endParaRPr>
          </a:p>
          <a:p>
            <a:endParaRPr lang="it-IT" dirty="0">
              <a:solidFill>
                <a:schemeClr val="bg2"/>
              </a:solidFill>
            </a:endParaRPr>
          </a:p>
          <a:p>
            <a:r>
              <a:rPr lang="it-IT" dirty="0">
                <a:solidFill>
                  <a:schemeClr val="bg2"/>
                </a:solidFill>
              </a:rPr>
              <a:t>A </a:t>
            </a:r>
            <a:r>
              <a:rPr lang="it-IT" dirty="0" err="1">
                <a:solidFill>
                  <a:schemeClr val="bg2"/>
                </a:solidFill>
              </a:rPr>
              <a:t>song</a:t>
            </a:r>
            <a:r>
              <a:rPr lang="it-IT" dirty="0">
                <a:solidFill>
                  <a:schemeClr val="bg2"/>
                </a:solidFill>
              </a:rPr>
              <a:t> can help </a:t>
            </a:r>
            <a:r>
              <a:rPr lang="it-IT" dirty="0" err="1">
                <a:solidFill>
                  <a:schemeClr val="bg2"/>
                </a:solidFill>
              </a:rPr>
              <a:t>you</a:t>
            </a:r>
            <a:r>
              <a:rPr lang="it-IT" dirty="0">
                <a:solidFill>
                  <a:schemeClr val="bg2"/>
                </a:solidFill>
              </a:rPr>
              <a:t> introduce a </a:t>
            </a:r>
            <a:r>
              <a:rPr lang="it-IT" dirty="0" err="1">
                <a:solidFill>
                  <a:schemeClr val="bg2"/>
                </a:solidFill>
              </a:rPr>
              <a:t>topic</a:t>
            </a:r>
            <a:r>
              <a:rPr lang="it-IT" dirty="0">
                <a:solidFill>
                  <a:schemeClr val="bg2"/>
                </a:solidFill>
              </a:rPr>
              <a:t>, or </a:t>
            </a:r>
            <a:r>
              <a:rPr lang="it-IT" dirty="0" err="1">
                <a:solidFill>
                  <a:schemeClr val="bg2"/>
                </a:solidFill>
              </a:rPr>
              <a:t>even</a:t>
            </a:r>
            <a:r>
              <a:rPr lang="it-IT" dirty="0">
                <a:solidFill>
                  <a:schemeClr val="bg2"/>
                </a:solidFill>
              </a:rPr>
              <a:t> a </a:t>
            </a:r>
            <a:r>
              <a:rPr lang="it-IT" dirty="0" err="1">
                <a:solidFill>
                  <a:schemeClr val="bg2"/>
                </a:solidFill>
              </a:rPr>
              <a:t>grammar</a:t>
            </a:r>
            <a:r>
              <a:rPr lang="it-IT" dirty="0">
                <a:solidFill>
                  <a:schemeClr val="bg2"/>
                </a:solidFill>
              </a:rPr>
              <a:t> focus:</a:t>
            </a:r>
          </a:p>
          <a:p>
            <a:r>
              <a:rPr lang="it-IT" dirty="0">
                <a:solidFill>
                  <a:schemeClr val="bg2"/>
                </a:solidFill>
              </a:rPr>
              <a:t>In </a:t>
            </a:r>
            <a:r>
              <a:rPr lang="it-IT" dirty="0" err="1">
                <a:solidFill>
                  <a:schemeClr val="bg2"/>
                </a:solidFill>
              </a:rPr>
              <a:t>this</a:t>
            </a:r>
            <a:r>
              <a:rPr lang="it-IT" dirty="0">
                <a:solidFill>
                  <a:schemeClr val="bg2"/>
                </a:solidFill>
              </a:rPr>
              <a:t> </a:t>
            </a:r>
            <a:r>
              <a:rPr lang="it-IT" dirty="0" err="1">
                <a:solidFill>
                  <a:schemeClr val="bg2"/>
                </a:solidFill>
              </a:rPr>
              <a:t>example</a:t>
            </a:r>
            <a:r>
              <a:rPr lang="it-IT" dirty="0">
                <a:solidFill>
                  <a:schemeClr val="bg2"/>
                </a:solidFill>
              </a:rPr>
              <a:t> </a:t>
            </a:r>
            <a:r>
              <a:rPr lang="it-IT" dirty="0" err="1">
                <a:solidFill>
                  <a:schemeClr val="bg2"/>
                </a:solidFill>
              </a:rPr>
              <a:t>it</a:t>
            </a:r>
            <a:r>
              <a:rPr lang="it-IT" dirty="0">
                <a:solidFill>
                  <a:schemeClr val="bg2"/>
                </a:solidFill>
              </a:rPr>
              <a:t> can be </a:t>
            </a:r>
            <a:r>
              <a:rPr lang="it-IT" dirty="0" err="1">
                <a:solidFill>
                  <a:schemeClr val="bg2"/>
                </a:solidFill>
              </a:rPr>
              <a:t>both</a:t>
            </a:r>
            <a:r>
              <a:rPr lang="it-IT" dirty="0">
                <a:solidFill>
                  <a:schemeClr val="bg2"/>
                </a:solidFill>
              </a:rPr>
              <a:t> </a:t>
            </a:r>
            <a:r>
              <a:rPr lang="it-IT" dirty="0" err="1">
                <a:solidFill>
                  <a:schemeClr val="bg2"/>
                </a:solidFill>
              </a:rPr>
              <a:t>things</a:t>
            </a:r>
            <a:r>
              <a:rPr lang="it-IT" dirty="0">
                <a:solidFill>
                  <a:schemeClr val="bg2"/>
                </a:solidFill>
              </a:rPr>
              <a:t>.</a:t>
            </a:r>
          </a:p>
          <a:p>
            <a:endParaRPr lang="it-IT" dirty="0">
              <a:solidFill>
                <a:schemeClr val="bg2"/>
              </a:solidFill>
            </a:endParaRPr>
          </a:p>
          <a:p>
            <a:r>
              <a:rPr lang="it-IT" dirty="0">
                <a:solidFill>
                  <a:schemeClr val="bg2"/>
                </a:solidFill>
              </a:rPr>
              <a:t>Your </a:t>
            </a:r>
            <a:r>
              <a:rPr lang="it-IT" dirty="0" err="1">
                <a:solidFill>
                  <a:schemeClr val="bg2"/>
                </a:solidFill>
              </a:rPr>
              <a:t>grammar</a:t>
            </a:r>
            <a:r>
              <a:rPr lang="it-IT" dirty="0">
                <a:solidFill>
                  <a:schemeClr val="bg2"/>
                </a:solidFill>
              </a:rPr>
              <a:t> focus </a:t>
            </a:r>
            <a:r>
              <a:rPr lang="it-IT" dirty="0" err="1">
                <a:solidFill>
                  <a:schemeClr val="bg2"/>
                </a:solidFill>
              </a:rPr>
              <a:t>is</a:t>
            </a:r>
            <a:r>
              <a:rPr lang="it-IT" dirty="0">
                <a:solidFill>
                  <a:schemeClr val="bg2"/>
                </a:solidFill>
              </a:rPr>
              <a:t> </a:t>
            </a:r>
            <a:r>
              <a:rPr lang="it-IT" dirty="0" err="1">
                <a:solidFill>
                  <a:schemeClr val="bg2"/>
                </a:solidFill>
              </a:rPr>
              <a:t>going</a:t>
            </a:r>
            <a:r>
              <a:rPr lang="it-IT" dirty="0">
                <a:solidFill>
                  <a:schemeClr val="bg2"/>
                </a:solidFill>
              </a:rPr>
              <a:t> to be the use of </a:t>
            </a:r>
            <a:r>
              <a:rPr lang="it-IT" sz="2800" dirty="0">
                <a:solidFill>
                  <a:schemeClr val="bg2"/>
                </a:solidFill>
              </a:rPr>
              <a:t>«can for </a:t>
            </a:r>
            <a:r>
              <a:rPr lang="it-IT" sz="2800" dirty="0" err="1">
                <a:solidFill>
                  <a:schemeClr val="bg2"/>
                </a:solidFill>
              </a:rPr>
              <a:t>ability</a:t>
            </a:r>
            <a:r>
              <a:rPr lang="it-IT" sz="2800" dirty="0">
                <a:solidFill>
                  <a:schemeClr val="bg2"/>
                </a:solidFill>
              </a:rPr>
              <a:t>»</a:t>
            </a:r>
            <a:endParaRPr lang="it-IT" sz="2800" dirty="0">
              <a:solidFill>
                <a:schemeClr val="tx1"/>
              </a:solidFill>
            </a:endParaRPr>
          </a:p>
        </p:txBody>
      </p:sp>
    </p:spTree>
    <p:extLst>
      <p:ext uri="{BB962C8B-B14F-4D97-AF65-F5344CB8AC3E}">
        <p14:creationId xmlns:p14="http://schemas.microsoft.com/office/powerpoint/2010/main" val="3970871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9AF6DD2-77E4-44AF-B147-89B21FC597DF}"/>
              </a:ext>
            </a:extLst>
          </p:cNvPr>
          <p:cNvSpPr>
            <a:spLocks noGrp="1"/>
          </p:cNvSpPr>
          <p:nvPr>
            <p:ph type="title"/>
          </p:nvPr>
        </p:nvSpPr>
        <p:spPr>
          <a:xfrm>
            <a:off x="3242929" y="0"/>
            <a:ext cx="7776523" cy="6857999"/>
          </a:xfrm>
        </p:spPr>
        <p:txBody>
          <a:bodyPr/>
          <a:lstStyle/>
          <a:p>
            <a:endParaRPr lang="it-IT" dirty="0"/>
          </a:p>
        </p:txBody>
      </p:sp>
      <p:sp>
        <p:nvSpPr>
          <p:cNvPr id="3" name="Segnaposto testo 2">
            <a:extLst>
              <a:ext uri="{FF2B5EF4-FFF2-40B4-BE49-F238E27FC236}">
                <a16:creationId xmlns:a16="http://schemas.microsoft.com/office/drawing/2014/main" id="{B8F9FAF3-D711-4B6D-8B1D-4908EF768FFA}"/>
              </a:ext>
            </a:extLst>
          </p:cNvPr>
          <p:cNvSpPr>
            <a:spLocks noGrp="1"/>
          </p:cNvSpPr>
          <p:nvPr>
            <p:ph type="body" idx="1"/>
          </p:nvPr>
        </p:nvSpPr>
        <p:spPr/>
        <p:txBody>
          <a:bodyPr/>
          <a:lstStyle/>
          <a:p>
            <a:endParaRPr lang="it-IT" dirty="0"/>
          </a:p>
        </p:txBody>
      </p:sp>
      <p:pic>
        <p:nvPicPr>
          <p:cNvPr id="1026" name="Picture 2" descr="Risultati immagini per can for ability worksheet animals">
            <a:extLst>
              <a:ext uri="{FF2B5EF4-FFF2-40B4-BE49-F238E27FC236}">
                <a16:creationId xmlns:a16="http://schemas.microsoft.com/office/drawing/2014/main" id="{E5955342-2918-41A2-A93D-CA36C4537C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4046" y="88316"/>
            <a:ext cx="4787358" cy="67696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37386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9AF6DD2-77E4-44AF-B147-89B21FC597DF}"/>
              </a:ext>
            </a:extLst>
          </p:cNvPr>
          <p:cNvSpPr>
            <a:spLocks noGrp="1"/>
          </p:cNvSpPr>
          <p:nvPr>
            <p:ph type="title"/>
          </p:nvPr>
        </p:nvSpPr>
        <p:spPr>
          <a:xfrm>
            <a:off x="3004457" y="-130630"/>
            <a:ext cx="8070980" cy="2369977"/>
          </a:xfrm>
        </p:spPr>
        <p:txBody>
          <a:bodyPr>
            <a:normAutofit/>
          </a:bodyPr>
          <a:lstStyle/>
          <a:p>
            <a:pPr algn="ctr"/>
            <a:r>
              <a:rPr lang="it-IT" sz="6600" dirty="0" err="1"/>
              <a:t>Explaining</a:t>
            </a:r>
            <a:r>
              <a:rPr lang="it-IT" sz="6600" dirty="0"/>
              <a:t> a </a:t>
            </a:r>
            <a:r>
              <a:rPr lang="it-IT" sz="6600" dirty="0" err="1"/>
              <a:t>grammar</a:t>
            </a:r>
            <a:r>
              <a:rPr lang="it-IT" sz="6600" dirty="0"/>
              <a:t> focus</a:t>
            </a:r>
          </a:p>
        </p:txBody>
      </p:sp>
      <p:sp>
        <p:nvSpPr>
          <p:cNvPr id="3" name="Segnaposto testo 2">
            <a:extLst>
              <a:ext uri="{FF2B5EF4-FFF2-40B4-BE49-F238E27FC236}">
                <a16:creationId xmlns:a16="http://schemas.microsoft.com/office/drawing/2014/main" id="{B8F9FAF3-D711-4B6D-8B1D-4908EF768FFA}"/>
              </a:ext>
            </a:extLst>
          </p:cNvPr>
          <p:cNvSpPr>
            <a:spLocks noGrp="1"/>
          </p:cNvSpPr>
          <p:nvPr>
            <p:ph type="body" idx="1"/>
          </p:nvPr>
        </p:nvSpPr>
        <p:spPr>
          <a:xfrm>
            <a:off x="3242930" y="2696547"/>
            <a:ext cx="7832507" cy="4236097"/>
          </a:xfrm>
        </p:spPr>
        <p:txBody>
          <a:bodyPr/>
          <a:lstStyle/>
          <a:p>
            <a:r>
              <a:rPr lang="it-IT" dirty="0" err="1"/>
              <a:t>Try</a:t>
            </a:r>
            <a:r>
              <a:rPr lang="it-IT" dirty="0"/>
              <a:t> to </a:t>
            </a:r>
            <a:r>
              <a:rPr lang="it-IT" dirty="0" err="1"/>
              <a:t>example</a:t>
            </a:r>
            <a:r>
              <a:rPr lang="it-IT" dirty="0"/>
              <a:t> in the </a:t>
            </a:r>
            <a:r>
              <a:rPr lang="it-IT" dirty="0" err="1"/>
              <a:t>most</a:t>
            </a:r>
            <a:r>
              <a:rPr lang="it-IT" dirty="0"/>
              <a:t> </a:t>
            </a:r>
            <a:r>
              <a:rPr lang="it-IT" dirty="0" err="1"/>
              <a:t>simple</a:t>
            </a:r>
            <a:r>
              <a:rPr lang="it-IT" dirty="0"/>
              <a:t> way </a:t>
            </a:r>
            <a:r>
              <a:rPr lang="it-IT" dirty="0" err="1"/>
              <a:t>possible</a:t>
            </a:r>
            <a:r>
              <a:rPr lang="it-IT" dirty="0"/>
              <a:t>.</a:t>
            </a:r>
          </a:p>
          <a:p>
            <a:endParaRPr lang="it-IT" dirty="0"/>
          </a:p>
          <a:p>
            <a:r>
              <a:rPr lang="it-IT" dirty="0" err="1"/>
              <a:t>Give</a:t>
            </a:r>
            <a:r>
              <a:rPr lang="it-IT" dirty="0"/>
              <a:t> </a:t>
            </a:r>
            <a:r>
              <a:rPr lang="it-IT" dirty="0" err="1"/>
              <a:t>them</a:t>
            </a:r>
            <a:r>
              <a:rPr lang="it-IT" dirty="0"/>
              <a:t> </a:t>
            </a:r>
            <a:r>
              <a:rPr lang="it-IT" dirty="0" err="1"/>
              <a:t>lots</a:t>
            </a:r>
            <a:r>
              <a:rPr lang="it-IT" dirty="0"/>
              <a:t> of </a:t>
            </a:r>
            <a:r>
              <a:rPr lang="it-IT" dirty="0" err="1"/>
              <a:t>examples</a:t>
            </a:r>
            <a:r>
              <a:rPr lang="it-IT" dirty="0"/>
              <a:t>.</a:t>
            </a:r>
          </a:p>
          <a:p>
            <a:endParaRPr lang="it-IT" dirty="0"/>
          </a:p>
          <a:p>
            <a:r>
              <a:rPr lang="it-IT" dirty="0"/>
              <a:t>Make </a:t>
            </a:r>
            <a:r>
              <a:rPr lang="it-IT" dirty="0" err="1"/>
              <a:t>them</a:t>
            </a:r>
            <a:r>
              <a:rPr lang="it-IT" dirty="0"/>
              <a:t> </a:t>
            </a:r>
            <a:r>
              <a:rPr lang="it-IT" dirty="0" err="1"/>
              <a:t>enjoy</a:t>
            </a:r>
            <a:r>
              <a:rPr lang="it-IT" dirty="0"/>
              <a:t> the activities and involve </a:t>
            </a:r>
            <a:r>
              <a:rPr lang="it-IT" dirty="0" err="1"/>
              <a:t>them</a:t>
            </a:r>
            <a:r>
              <a:rPr lang="it-IT" dirty="0"/>
              <a:t>.</a:t>
            </a:r>
          </a:p>
          <a:p>
            <a:endParaRPr lang="it-IT" dirty="0"/>
          </a:p>
          <a:p>
            <a:r>
              <a:rPr lang="it-IT" dirty="0"/>
              <a:t>Play with </a:t>
            </a:r>
            <a:r>
              <a:rPr lang="it-IT" dirty="0" err="1"/>
              <a:t>them:they</a:t>
            </a:r>
            <a:r>
              <a:rPr lang="it-IT" dirty="0"/>
              <a:t> can </a:t>
            </a:r>
            <a:r>
              <a:rPr lang="it-IT" dirty="0" err="1"/>
              <a:t>try</a:t>
            </a:r>
            <a:r>
              <a:rPr lang="it-IT" dirty="0"/>
              <a:t> to be the </a:t>
            </a:r>
            <a:r>
              <a:rPr lang="it-IT" dirty="0" err="1"/>
              <a:t>teacher</a:t>
            </a:r>
            <a:r>
              <a:rPr lang="it-IT" dirty="0"/>
              <a:t> and </a:t>
            </a:r>
            <a:r>
              <a:rPr lang="it-IT" dirty="0" err="1"/>
              <a:t>give</a:t>
            </a:r>
            <a:r>
              <a:rPr lang="it-IT" dirty="0"/>
              <a:t> the class some </a:t>
            </a:r>
            <a:r>
              <a:rPr lang="it-IT" dirty="0" err="1"/>
              <a:t>examples</a:t>
            </a:r>
            <a:endParaRPr lang="it-IT" dirty="0"/>
          </a:p>
          <a:p>
            <a:endParaRPr lang="it-IT" dirty="0"/>
          </a:p>
        </p:txBody>
      </p:sp>
    </p:spTree>
    <p:extLst>
      <p:ext uri="{BB962C8B-B14F-4D97-AF65-F5344CB8AC3E}">
        <p14:creationId xmlns:p14="http://schemas.microsoft.com/office/powerpoint/2010/main" val="39288958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9AF6DD2-77E4-44AF-B147-89B21FC597DF}"/>
              </a:ext>
            </a:extLst>
          </p:cNvPr>
          <p:cNvSpPr>
            <a:spLocks noGrp="1"/>
          </p:cNvSpPr>
          <p:nvPr>
            <p:ph type="title"/>
          </p:nvPr>
        </p:nvSpPr>
        <p:spPr>
          <a:xfrm>
            <a:off x="2845837" y="0"/>
            <a:ext cx="8173615" cy="2024743"/>
          </a:xfrm>
        </p:spPr>
        <p:txBody>
          <a:bodyPr>
            <a:normAutofit fontScale="90000"/>
          </a:bodyPr>
          <a:lstStyle/>
          <a:p>
            <a:pPr algn="ctr"/>
            <a:r>
              <a:rPr lang="it-IT" dirty="0"/>
              <a:t>Can for </a:t>
            </a:r>
            <a:r>
              <a:rPr lang="it-IT" dirty="0" err="1"/>
              <a:t>ability</a:t>
            </a:r>
            <a:endParaRPr lang="it-IT" dirty="0"/>
          </a:p>
        </p:txBody>
      </p:sp>
      <p:sp>
        <p:nvSpPr>
          <p:cNvPr id="3" name="Segnaposto testo 2">
            <a:extLst>
              <a:ext uri="{FF2B5EF4-FFF2-40B4-BE49-F238E27FC236}">
                <a16:creationId xmlns:a16="http://schemas.microsoft.com/office/drawing/2014/main" id="{B8F9FAF3-D711-4B6D-8B1D-4908EF768FFA}"/>
              </a:ext>
            </a:extLst>
          </p:cNvPr>
          <p:cNvSpPr>
            <a:spLocks noGrp="1"/>
          </p:cNvSpPr>
          <p:nvPr>
            <p:ph type="body" idx="1"/>
          </p:nvPr>
        </p:nvSpPr>
        <p:spPr>
          <a:xfrm>
            <a:off x="3242930" y="2220687"/>
            <a:ext cx="7017488" cy="3890230"/>
          </a:xfrm>
        </p:spPr>
        <p:txBody>
          <a:bodyPr>
            <a:normAutofit lnSpcReduction="10000"/>
          </a:bodyPr>
          <a:lstStyle/>
          <a:p>
            <a:r>
              <a:rPr lang="it-IT" dirty="0"/>
              <a:t>Can </a:t>
            </a:r>
            <a:r>
              <a:rPr lang="it-IT" dirty="0" err="1"/>
              <a:t>is</a:t>
            </a:r>
            <a:r>
              <a:rPr lang="it-IT" dirty="0"/>
              <a:t> </a:t>
            </a:r>
            <a:r>
              <a:rPr lang="it-IT" dirty="0" err="1"/>
              <a:t>used</a:t>
            </a:r>
            <a:r>
              <a:rPr lang="it-IT" dirty="0"/>
              <a:t> to express </a:t>
            </a:r>
            <a:r>
              <a:rPr lang="it-IT" dirty="0" err="1"/>
              <a:t>ability</a:t>
            </a:r>
            <a:r>
              <a:rPr lang="it-IT" dirty="0"/>
              <a:t>:</a:t>
            </a:r>
          </a:p>
          <a:p>
            <a:r>
              <a:rPr lang="it-IT" dirty="0"/>
              <a:t>-I can play the </a:t>
            </a:r>
            <a:r>
              <a:rPr lang="it-IT" dirty="0" err="1"/>
              <a:t>guitar</a:t>
            </a:r>
            <a:endParaRPr lang="it-IT" dirty="0"/>
          </a:p>
          <a:p>
            <a:r>
              <a:rPr lang="it-IT" dirty="0"/>
              <a:t>-i can </a:t>
            </a:r>
            <a:r>
              <a:rPr lang="it-IT" dirty="0" err="1"/>
              <a:t>read</a:t>
            </a:r>
            <a:r>
              <a:rPr lang="it-IT" dirty="0"/>
              <a:t> a book</a:t>
            </a:r>
          </a:p>
          <a:p>
            <a:r>
              <a:rPr lang="it-IT" dirty="0"/>
              <a:t>-I can </a:t>
            </a:r>
            <a:r>
              <a:rPr lang="it-IT" dirty="0" err="1"/>
              <a:t>cook</a:t>
            </a:r>
            <a:r>
              <a:rPr lang="it-IT" dirty="0"/>
              <a:t> a cake</a:t>
            </a:r>
          </a:p>
          <a:p>
            <a:endParaRPr lang="it-IT" dirty="0"/>
          </a:p>
          <a:p>
            <a:r>
              <a:rPr lang="it-IT" dirty="0" err="1"/>
              <a:t>Try</a:t>
            </a:r>
            <a:r>
              <a:rPr lang="it-IT" dirty="0"/>
              <a:t> to do </a:t>
            </a:r>
            <a:r>
              <a:rPr lang="it-IT" dirty="0" err="1"/>
              <a:t>it</a:t>
            </a:r>
            <a:r>
              <a:rPr lang="it-IT" dirty="0"/>
              <a:t> with </a:t>
            </a:r>
            <a:r>
              <a:rPr lang="it-IT" dirty="0" err="1"/>
              <a:t>animals</a:t>
            </a:r>
            <a:r>
              <a:rPr lang="it-IT" dirty="0"/>
              <a:t>.</a:t>
            </a:r>
          </a:p>
          <a:p>
            <a:r>
              <a:rPr lang="it-IT" dirty="0"/>
              <a:t>Divide the class in </a:t>
            </a:r>
            <a:r>
              <a:rPr lang="it-IT" dirty="0" err="1"/>
              <a:t>little</a:t>
            </a:r>
            <a:r>
              <a:rPr lang="it-IT" dirty="0"/>
              <a:t> groups and </a:t>
            </a:r>
            <a:r>
              <a:rPr lang="it-IT" dirty="0" err="1"/>
              <a:t>let</a:t>
            </a:r>
            <a:r>
              <a:rPr lang="it-IT" dirty="0"/>
              <a:t> </a:t>
            </a:r>
            <a:r>
              <a:rPr lang="it-IT" dirty="0" err="1"/>
              <a:t>them</a:t>
            </a:r>
            <a:r>
              <a:rPr lang="it-IT" dirty="0"/>
              <a:t> work </a:t>
            </a:r>
            <a:r>
              <a:rPr lang="it-IT" dirty="0" err="1"/>
              <a:t>together</a:t>
            </a:r>
            <a:r>
              <a:rPr lang="it-IT" dirty="0"/>
              <a:t>: </a:t>
            </a:r>
            <a:r>
              <a:rPr lang="it-IT" dirty="0" err="1"/>
              <a:t>you</a:t>
            </a:r>
            <a:r>
              <a:rPr lang="it-IT" dirty="0"/>
              <a:t> can </a:t>
            </a:r>
            <a:r>
              <a:rPr lang="it-IT" dirty="0" err="1"/>
              <a:t>give</a:t>
            </a:r>
            <a:r>
              <a:rPr lang="it-IT" dirty="0"/>
              <a:t> </a:t>
            </a:r>
            <a:r>
              <a:rPr lang="it-IT" dirty="0" err="1"/>
              <a:t>them</a:t>
            </a:r>
            <a:r>
              <a:rPr lang="it-IT" dirty="0"/>
              <a:t> the name of an </a:t>
            </a:r>
            <a:r>
              <a:rPr lang="it-IT" dirty="0" err="1"/>
              <a:t>animal</a:t>
            </a:r>
            <a:r>
              <a:rPr lang="it-IT" dirty="0"/>
              <a:t> and </a:t>
            </a:r>
            <a:r>
              <a:rPr lang="it-IT" dirty="0" err="1"/>
              <a:t>they</a:t>
            </a:r>
            <a:r>
              <a:rPr lang="it-IT" dirty="0"/>
              <a:t> </a:t>
            </a:r>
            <a:r>
              <a:rPr lang="it-IT" dirty="0" err="1"/>
              <a:t>should</a:t>
            </a:r>
            <a:r>
              <a:rPr lang="it-IT" dirty="0"/>
              <a:t> </a:t>
            </a:r>
            <a:r>
              <a:rPr lang="it-IT" dirty="0" err="1"/>
              <a:t>write</a:t>
            </a:r>
            <a:r>
              <a:rPr lang="it-IT" dirty="0"/>
              <a:t> 4 </a:t>
            </a:r>
            <a:r>
              <a:rPr lang="it-IT" dirty="0" err="1"/>
              <a:t>sentences</a:t>
            </a:r>
            <a:r>
              <a:rPr lang="it-IT" dirty="0"/>
              <a:t> with </a:t>
            </a:r>
            <a:r>
              <a:rPr lang="it-IT" dirty="0">
                <a:solidFill>
                  <a:schemeClr val="bg1"/>
                </a:solidFill>
              </a:rPr>
              <a:t>can</a:t>
            </a:r>
            <a:r>
              <a:rPr lang="it-IT" dirty="0"/>
              <a:t> or </a:t>
            </a:r>
            <a:r>
              <a:rPr lang="it-IT" dirty="0" err="1">
                <a:solidFill>
                  <a:schemeClr val="bg1"/>
                </a:solidFill>
              </a:rPr>
              <a:t>can’t</a:t>
            </a:r>
            <a:endParaRPr lang="it-IT" dirty="0">
              <a:solidFill>
                <a:schemeClr val="bg1"/>
              </a:solidFill>
            </a:endParaRPr>
          </a:p>
        </p:txBody>
      </p:sp>
    </p:spTree>
    <p:extLst>
      <p:ext uri="{BB962C8B-B14F-4D97-AF65-F5344CB8AC3E}">
        <p14:creationId xmlns:p14="http://schemas.microsoft.com/office/powerpoint/2010/main" val="1942317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9AF6DD2-77E4-44AF-B147-89B21FC597DF}"/>
              </a:ext>
            </a:extLst>
          </p:cNvPr>
          <p:cNvSpPr>
            <a:spLocks noGrp="1"/>
          </p:cNvSpPr>
          <p:nvPr>
            <p:ph type="title"/>
          </p:nvPr>
        </p:nvSpPr>
        <p:spPr>
          <a:xfrm>
            <a:off x="2845837" y="0"/>
            <a:ext cx="8173615" cy="2024743"/>
          </a:xfrm>
        </p:spPr>
        <p:txBody>
          <a:bodyPr>
            <a:normAutofit fontScale="90000"/>
          </a:bodyPr>
          <a:lstStyle/>
          <a:p>
            <a:pPr algn="ctr"/>
            <a:r>
              <a:rPr lang="it-IT" dirty="0"/>
              <a:t>Can for </a:t>
            </a:r>
            <a:r>
              <a:rPr lang="it-IT" dirty="0" err="1"/>
              <a:t>ability</a:t>
            </a:r>
            <a:endParaRPr lang="it-IT" dirty="0"/>
          </a:p>
        </p:txBody>
      </p:sp>
      <p:sp>
        <p:nvSpPr>
          <p:cNvPr id="3" name="Segnaposto testo 2">
            <a:extLst>
              <a:ext uri="{FF2B5EF4-FFF2-40B4-BE49-F238E27FC236}">
                <a16:creationId xmlns:a16="http://schemas.microsoft.com/office/drawing/2014/main" id="{B8F9FAF3-D711-4B6D-8B1D-4908EF768FFA}"/>
              </a:ext>
            </a:extLst>
          </p:cNvPr>
          <p:cNvSpPr>
            <a:spLocks noGrp="1"/>
          </p:cNvSpPr>
          <p:nvPr>
            <p:ph type="body" idx="1"/>
          </p:nvPr>
        </p:nvSpPr>
        <p:spPr>
          <a:xfrm>
            <a:off x="3163078" y="2183362"/>
            <a:ext cx="4525346" cy="3750907"/>
          </a:xfrm>
        </p:spPr>
        <p:txBody>
          <a:bodyPr>
            <a:normAutofit/>
          </a:bodyPr>
          <a:lstStyle/>
          <a:p>
            <a:pPr algn="ctr"/>
            <a:r>
              <a:rPr lang="it-IT" sz="4400" dirty="0"/>
              <a:t> A </a:t>
            </a:r>
            <a:r>
              <a:rPr lang="it-IT" sz="4400" dirty="0" err="1"/>
              <a:t>Frog</a:t>
            </a:r>
            <a:endParaRPr lang="it-IT" sz="4400" dirty="0"/>
          </a:p>
          <a:p>
            <a:pPr algn="ctr"/>
            <a:endParaRPr lang="it-IT" sz="3000" dirty="0"/>
          </a:p>
          <a:p>
            <a:pPr marL="571500" indent="-571500" algn="just">
              <a:buFont typeface="Arial" panose="020B0604020202020204" pitchFamily="34" charset="0"/>
              <a:buChar char="•"/>
            </a:pPr>
            <a:r>
              <a:rPr lang="it-IT" sz="3000" dirty="0" err="1">
                <a:solidFill>
                  <a:schemeClr val="bg1"/>
                </a:solidFill>
              </a:rPr>
              <a:t>It</a:t>
            </a:r>
            <a:r>
              <a:rPr lang="it-IT" sz="3000" dirty="0">
                <a:solidFill>
                  <a:schemeClr val="bg1"/>
                </a:solidFill>
              </a:rPr>
              <a:t> can </a:t>
            </a:r>
            <a:r>
              <a:rPr lang="it-IT" sz="3000" dirty="0" err="1">
                <a:solidFill>
                  <a:schemeClr val="bg1"/>
                </a:solidFill>
              </a:rPr>
              <a:t>jump</a:t>
            </a:r>
            <a:endParaRPr lang="it-IT" sz="3000" dirty="0">
              <a:solidFill>
                <a:schemeClr val="bg1"/>
              </a:solidFill>
            </a:endParaRPr>
          </a:p>
          <a:p>
            <a:pPr marL="571500" indent="-571500" algn="just">
              <a:buFont typeface="Arial" panose="020B0604020202020204" pitchFamily="34" charset="0"/>
              <a:buChar char="•"/>
            </a:pPr>
            <a:r>
              <a:rPr lang="it-IT" sz="3000" dirty="0" err="1">
                <a:solidFill>
                  <a:schemeClr val="bg1"/>
                </a:solidFill>
              </a:rPr>
              <a:t>It</a:t>
            </a:r>
            <a:r>
              <a:rPr lang="it-IT" sz="3000" dirty="0">
                <a:solidFill>
                  <a:schemeClr val="bg1"/>
                </a:solidFill>
              </a:rPr>
              <a:t> </a:t>
            </a:r>
            <a:r>
              <a:rPr lang="it-IT" sz="3000" dirty="0" err="1">
                <a:solidFill>
                  <a:schemeClr val="bg1"/>
                </a:solidFill>
              </a:rPr>
              <a:t>can’t</a:t>
            </a:r>
            <a:r>
              <a:rPr lang="it-IT" sz="3000" dirty="0">
                <a:solidFill>
                  <a:schemeClr val="bg1"/>
                </a:solidFill>
              </a:rPr>
              <a:t> </a:t>
            </a:r>
            <a:r>
              <a:rPr lang="it-IT" sz="3000" dirty="0" err="1">
                <a:solidFill>
                  <a:schemeClr val="bg1"/>
                </a:solidFill>
              </a:rPr>
              <a:t>fly</a:t>
            </a:r>
            <a:endParaRPr lang="it-IT" sz="3000" dirty="0">
              <a:solidFill>
                <a:schemeClr val="bg1"/>
              </a:solidFill>
            </a:endParaRPr>
          </a:p>
          <a:p>
            <a:pPr marL="571500" indent="-571500" algn="just">
              <a:buFont typeface="Arial" panose="020B0604020202020204" pitchFamily="34" charset="0"/>
              <a:buChar char="•"/>
            </a:pPr>
            <a:r>
              <a:rPr lang="it-IT" sz="3000" dirty="0" err="1">
                <a:solidFill>
                  <a:schemeClr val="bg1"/>
                </a:solidFill>
              </a:rPr>
              <a:t>It</a:t>
            </a:r>
            <a:r>
              <a:rPr lang="it-IT" sz="3000" dirty="0">
                <a:solidFill>
                  <a:schemeClr val="bg1"/>
                </a:solidFill>
              </a:rPr>
              <a:t> can </a:t>
            </a:r>
            <a:r>
              <a:rPr lang="it-IT" sz="3000" dirty="0" err="1">
                <a:solidFill>
                  <a:schemeClr val="bg1"/>
                </a:solidFill>
              </a:rPr>
              <a:t>swim</a:t>
            </a:r>
            <a:endParaRPr lang="it-IT" sz="3000" dirty="0">
              <a:solidFill>
                <a:schemeClr val="bg1"/>
              </a:solidFill>
            </a:endParaRPr>
          </a:p>
          <a:p>
            <a:pPr marL="571500" indent="-571500" algn="just">
              <a:buFont typeface="Arial" panose="020B0604020202020204" pitchFamily="34" charset="0"/>
              <a:buChar char="•"/>
            </a:pPr>
            <a:r>
              <a:rPr lang="it-IT" sz="3000" dirty="0" err="1">
                <a:solidFill>
                  <a:schemeClr val="bg1"/>
                </a:solidFill>
              </a:rPr>
              <a:t>It</a:t>
            </a:r>
            <a:r>
              <a:rPr lang="it-IT" sz="3000" dirty="0">
                <a:solidFill>
                  <a:schemeClr val="bg1"/>
                </a:solidFill>
              </a:rPr>
              <a:t> </a:t>
            </a:r>
            <a:r>
              <a:rPr lang="it-IT" sz="3000" dirty="0" err="1">
                <a:solidFill>
                  <a:schemeClr val="bg1"/>
                </a:solidFill>
              </a:rPr>
              <a:t>can’t</a:t>
            </a:r>
            <a:r>
              <a:rPr lang="it-IT" sz="3000" dirty="0">
                <a:solidFill>
                  <a:schemeClr val="bg1"/>
                </a:solidFill>
              </a:rPr>
              <a:t> </a:t>
            </a:r>
            <a:r>
              <a:rPr lang="it-IT" sz="3000" dirty="0" err="1">
                <a:solidFill>
                  <a:schemeClr val="bg1"/>
                </a:solidFill>
              </a:rPr>
              <a:t>run</a:t>
            </a:r>
            <a:endParaRPr lang="it-IT" sz="3000" dirty="0">
              <a:solidFill>
                <a:schemeClr val="bg1"/>
              </a:solidFill>
            </a:endParaRPr>
          </a:p>
        </p:txBody>
      </p:sp>
      <p:sp>
        <p:nvSpPr>
          <p:cNvPr id="7" name="Segnaposto testo 2">
            <a:extLst>
              <a:ext uri="{FF2B5EF4-FFF2-40B4-BE49-F238E27FC236}">
                <a16:creationId xmlns:a16="http://schemas.microsoft.com/office/drawing/2014/main" id="{FAB3959D-56DB-4330-9318-7717B5A31540}"/>
              </a:ext>
            </a:extLst>
          </p:cNvPr>
          <p:cNvSpPr txBox="1">
            <a:spLocks/>
          </p:cNvSpPr>
          <p:nvPr/>
        </p:nvSpPr>
        <p:spPr>
          <a:xfrm>
            <a:off x="7436499" y="2729204"/>
            <a:ext cx="6024320" cy="4124131"/>
          </a:xfrm>
          <a:prstGeom prst="rect">
            <a:avLst/>
          </a:prstGeom>
        </p:spPr>
        <p:txBody>
          <a:bodyPr vert="horz" lIns="91440" tIns="45720" rIns="91440" bIns="45720" rtlCol="0">
            <a:normAutofit/>
          </a:bodyPr>
          <a:lstStyle>
            <a:lvl1pPr marL="0" indent="0" algn="l" defTabSz="914400" rtl="0" eaLnBrk="1" latinLnBrk="0" hangingPunct="1">
              <a:lnSpc>
                <a:spcPct val="100000"/>
              </a:lnSpc>
              <a:spcBef>
                <a:spcPts val="700"/>
              </a:spcBef>
              <a:buClr>
                <a:schemeClr val="tx2"/>
              </a:buClr>
              <a:buFont typeface="Arial" panose="020B0604020202020204" pitchFamily="34" charset="0"/>
              <a:buNone/>
              <a:defRPr sz="2000" b="1" i="0" kern="1200" cap="all" spc="400" baseline="0">
                <a:solidFill>
                  <a:schemeClr val="accent1"/>
                </a:solidFill>
                <a:latin typeface="+mn-lt"/>
                <a:ea typeface="+mn-ea"/>
                <a:cs typeface="+mn-cs"/>
              </a:defRPr>
            </a:lvl1pPr>
            <a:lvl2pPr marL="457200" indent="0" algn="l" defTabSz="914400" rtl="0" eaLnBrk="1" latinLnBrk="0" hangingPunct="1">
              <a:lnSpc>
                <a:spcPct val="110000"/>
              </a:lnSpc>
              <a:spcBef>
                <a:spcPts val="700"/>
              </a:spcBef>
              <a:buClr>
                <a:schemeClr val="tx2"/>
              </a:buClr>
              <a:buFont typeface="Gill Sans MT" panose="020B0502020104020203"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110000"/>
              </a:lnSpc>
              <a:spcBef>
                <a:spcPts val="700"/>
              </a:spcBef>
              <a:buClr>
                <a:schemeClr val="tx2"/>
              </a:buClr>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110000"/>
              </a:lnSpc>
              <a:spcBef>
                <a:spcPts val="700"/>
              </a:spcBef>
              <a:buClr>
                <a:schemeClr val="tx2"/>
              </a:buClr>
              <a:buFont typeface="Gill Sans MT" panose="020B0502020104020203"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110000"/>
              </a:lnSpc>
              <a:spcBef>
                <a:spcPts val="700"/>
              </a:spcBef>
              <a:buClr>
                <a:schemeClr val="tx2"/>
              </a:buClr>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110000"/>
              </a:lnSpc>
              <a:spcBef>
                <a:spcPts val="700"/>
              </a:spcBef>
              <a:buClr>
                <a:schemeClr val="tx2"/>
              </a:buClr>
              <a:buFont typeface="Gill Sans MT" panose="020B0502020104020203"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110000"/>
              </a:lnSpc>
              <a:spcBef>
                <a:spcPts val="700"/>
              </a:spcBef>
              <a:buClr>
                <a:schemeClr val="tx2"/>
              </a:buClr>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110000"/>
              </a:lnSpc>
              <a:spcBef>
                <a:spcPts val="700"/>
              </a:spcBef>
              <a:buClr>
                <a:schemeClr val="tx2"/>
              </a:buClr>
              <a:buFont typeface="Gill Sans MT" panose="020B0502020104020203" pitchFamily="34" charset="0"/>
              <a:buNone/>
              <a:defRPr sz="1600" kern="1200" baseline="0">
                <a:solidFill>
                  <a:schemeClr val="tx1">
                    <a:tint val="75000"/>
                  </a:schemeClr>
                </a:solidFill>
                <a:latin typeface="+mn-lt"/>
                <a:ea typeface="+mn-ea"/>
                <a:cs typeface="+mn-cs"/>
              </a:defRPr>
            </a:lvl8pPr>
            <a:lvl9pPr marL="3657600" indent="0" algn="l" defTabSz="914400" rtl="0" eaLnBrk="1" latinLnBrk="0" hangingPunct="1">
              <a:lnSpc>
                <a:spcPct val="110000"/>
              </a:lnSpc>
              <a:spcBef>
                <a:spcPts val="700"/>
              </a:spcBef>
              <a:buClr>
                <a:schemeClr val="tx2"/>
              </a:buClr>
              <a:buFont typeface="Arial" panose="020B0604020202020204" pitchFamily="34" charset="0"/>
              <a:buNone/>
              <a:defRPr sz="1600" kern="1200" baseline="0">
                <a:solidFill>
                  <a:schemeClr val="tx1">
                    <a:tint val="75000"/>
                  </a:schemeClr>
                </a:solidFill>
                <a:latin typeface="+mn-lt"/>
                <a:ea typeface="+mn-ea"/>
                <a:cs typeface="+mn-cs"/>
              </a:defRPr>
            </a:lvl9pPr>
          </a:lstStyle>
          <a:p>
            <a:pPr algn="ctr"/>
            <a:r>
              <a:rPr lang="it-IT" sz="4400" dirty="0"/>
              <a:t> A</a:t>
            </a:r>
            <a:endParaRPr lang="it-IT" sz="3600" dirty="0">
              <a:solidFill>
                <a:schemeClr val="bg1"/>
              </a:solidFill>
            </a:endParaRPr>
          </a:p>
        </p:txBody>
      </p:sp>
      <p:pic>
        <p:nvPicPr>
          <p:cNvPr id="8" name="Picture 2" descr="Risultati immagini per frog kids drawing">
            <a:extLst>
              <a:ext uri="{FF2B5EF4-FFF2-40B4-BE49-F238E27FC236}">
                <a16:creationId xmlns:a16="http://schemas.microsoft.com/office/drawing/2014/main" id="{D4AEB05F-A823-49F4-99E8-F6810046F8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22030" y="2729204"/>
            <a:ext cx="38100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72014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9AF6DD2-77E4-44AF-B147-89B21FC597DF}"/>
              </a:ext>
            </a:extLst>
          </p:cNvPr>
          <p:cNvSpPr>
            <a:spLocks noGrp="1"/>
          </p:cNvSpPr>
          <p:nvPr>
            <p:ph type="title"/>
          </p:nvPr>
        </p:nvSpPr>
        <p:spPr>
          <a:xfrm>
            <a:off x="2845837" y="0"/>
            <a:ext cx="8173615" cy="2024743"/>
          </a:xfrm>
        </p:spPr>
        <p:txBody>
          <a:bodyPr>
            <a:normAutofit fontScale="90000"/>
          </a:bodyPr>
          <a:lstStyle/>
          <a:p>
            <a:pPr algn="ctr"/>
            <a:r>
              <a:rPr lang="it-IT" dirty="0"/>
              <a:t>Can for </a:t>
            </a:r>
            <a:r>
              <a:rPr lang="it-IT" dirty="0" err="1"/>
              <a:t>ability</a:t>
            </a:r>
            <a:endParaRPr lang="it-IT" dirty="0"/>
          </a:p>
        </p:txBody>
      </p:sp>
      <p:sp>
        <p:nvSpPr>
          <p:cNvPr id="3" name="Segnaposto testo 2">
            <a:extLst>
              <a:ext uri="{FF2B5EF4-FFF2-40B4-BE49-F238E27FC236}">
                <a16:creationId xmlns:a16="http://schemas.microsoft.com/office/drawing/2014/main" id="{B8F9FAF3-D711-4B6D-8B1D-4908EF768FFA}"/>
              </a:ext>
            </a:extLst>
          </p:cNvPr>
          <p:cNvSpPr>
            <a:spLocks noGrp="1"/>
          </p:cNvSpPr>
          <p:nvPr>
            <p:ph type="body" idx="1"/>
          </p:nvPr>
        </p:nvSpPr>
        <p:spPr>
          <a:xfrm>
            <a:off x="3163078" y="2183362"/>
            <a:ext cx="7856374" cy="4478695"/>
          </a:xfrm>
        </p:spPr>
        <p:txBody>
          <a:bodyPr>
            <a:normAutofit/>
          </a:bodyPr>
          <a:lstStyle/>
          <a:p>
            <a:pPr algn="just"/>
            <a:r>
              <a:rPr lang="it-IT" sz="3000" dirty="0" err="1">
                <a:solidFill>
                  <a:schemeClr val="bg1"/>
                </a:solidFill>
              </a:rPr>
              <a:t>What</a:t>
            </a:r>
            <a:r>
              <a:rPr lang="it-IT" sz="3000" dirty="0">
                <a:solidFill>
                  <a:schemeClr val="bg1"/>
                </a:solidFill>
              </a:rPr>
              <a:t> can </a:t>
            </a:r>
            <a:r>
              <a:rPr lang="it-IT" sz="3000" dirty="0" err="1">
                <a:solidFill>
                  <a:schemeClr val="bg1"/>
                </a:solidFill>
              </a:rPr>
              <a:t>you</a:t>
            </a:r>
            <a:r>
              <a:rPr lang="it-IT" sz="3000" dirty="0">
                <a:solidFill>
                  <a:schemeClr val="bg1"/>
                </a:solidFill>
              </a:rPr>
              <a:t> do?</a:t>
            </a:r>
          </a:p>
          <a:p>
            <a:pPr algn="just"/>
            <a:r>
              <a:rPr lang="it-IT" sz="3000" dirty="0">
                <a:solidFill>
                  <a:schemeClr val="bg1"/>
                </a:solidFill>
              </a:rPr>
              <a:t>Can </a:t>
            </a:r>
            <a:r>
              <a:rPr lang="it-IT" sz="3000" dirty="0" err="1">
                <a:solidFill>
                  <a:schemeClr val="bg1"/>
                </a:solidFill>
              </a:rPr>
              <a:t>you</a:t>
            </a:r>
            <a:r>
              <a:rPr lang="it-IT" sz="3000" dirty="0">
                <a:solidFill>
                  <a:schemeClr val="bg1"/>
                </a:solidFill>
              </a:rPr>
              <a:t> </a:t>
            </a:r>
            <a:r>
              <a:rPr lang="it-IT" sz="3000" dirty="0" err="1">
                <a:solidFill>
                  <a:schemeClr val="bg1"/>
                </a:solidFill>
              </a:rPr>
              <a:t>swim</a:t>
            </a:r>
            <a:r>
              <a:rPr lang="it-IT" sz="3000" dirty="0">
                <a:solidFill>
                  <a:schemeClr val="bg1"/>
                </a:solidFill>
              </a:rPr>
              <a:t>?</a:t>
            </a:r>
          </a:p>
          <a:p>
            <a:pPr algn="just"/>
            <a:endParaRPr lang="it-IT" sz="3000" dirty="0">
              <a:solidFill>
                <a:schemeClr val="bg1"/>
              </a:solidFill>
            </a:endParaRPr>
          </a:p>
          <a:p>
            <a:pPr algn="just"/>
            <a:r>
              <a:rPr lang="it-IT" sz="3000" dirty="0" err="1">
                <a:solidFill>
                  <a:schemeClr val="bg1"/>
                </a:solidFill>
              </a:rPr>
              <a:t>What</a:t>
            </a:r>
            <a:r>
              <a:rPr lang="it-IT" sz="3000" dirty="0">
                <a:solidFill>
                  <a:schemeClr val="bg1"/>
                </a:solidFill>
              </a:rPr>
              <a:t> </a:t>
            </a:r>
            <a:r>
              <a:rPr lang="it-IT" sz="3000" dirty="0" err="1">
                <a:solidFill>
                  <a:schemeClr val="bg1"/>
                </a:solidFill>
              </a:rPr>
              <a:t>can’t</a:t>
            </a:r>
            <a:r>
              <a:rPr lang="it-IT" sz="3000" dirty="0">
                <a:solidFill>
                  <a:schemeClr val="bg1"/>
                </a:solidFill>
              </a:rPr>
              <a:t> </a:t>
            </a:r>
            <a:r>
              <a:rPr lang="it-IT" sz="3000" dirty="0" err="1">
                <a:solidFill>
                  <a:schemeClr val="bg1"/>
                </a:solidFill>
              </a:rPr>
              <a:t>you</a:t>
            </a:r>
            <a:r>
              <a:rPr lang="it-IT" sz="3000" dirty="0">
                <a:solidFill>
                  <a:schemeClr val="bg1"/>
                </a:solidFill>
              </a:rPr>
              <a:t> do?</a:t>
            </a:r>
          </a:p>
          <a:p>
            <a:pPr algn="just"/>
            <a:endParaRPr lang="it-IT" sz="3000" dirty="0">
              <a:solidFill>
                <a:schemeClr val="bg1"/>
              </a:solidFill>
            </a:endParaRPr>
          </a:p>
          <a:p>
            <a:pPr algn="just"/>
            <a:r>
              <a:rPr lang="it-IT" sz="3000" dirty="0">
                <a:solidFill>
                  <a:schemeClr val="bg1"/>
                </a:solidFill>
              </a:rPr>
              <a:t>Can </a:t>
            </a:r>
            <a:r>
              <a:rPr lang="it-IT" sz="3000" dirty="0" err="1">
                <a:solidFill>
                  <a:schemeClr val="bg1"/>
                </a:solidFill>
              </a:rPr>
              <a:t>you</a:t>
            </a:r>
            <a:r>
              <a:rPr lang="it-IT" sz="3000" dirty="0">
                <a:solidFill>
                  <a:schemeClr val="bg1"/>
                </a:solidFill>
              </a:rPr>
              <a:t> </a:t>
            </a:r>
            <a:r>
              <a:rPr lang="it-IT" sz="3000" dirty="0" err="1">
                <a:solidFill>
                  <a:schemeClr val="bg1"/>
                </a:solidFill>
              </a:rPr>
              <a:t>tell</a:t>
            </a:r>
            <a:r>
              <a:rPr lang="it-IT" sz="3000" dirty="0">
                <a:solidFill>
                  <a:schemeClr val="bg1"/>
                </a:solidFill>
              </a:rPr>
              <a:t> me </a:t>
            </a:r>
            <a:r>
              <a:rPr lang="it-IT" sz="3000" dirty="0" err="1">
                <a:solidFill>
                  <a:schemeClr val="bg1"/>
                </a:solidFill>
              </a:rPr>
              <a:t>your</a:t>
            </a:r>
            <a:r>
              <a:rPr lang="it-IT" sz="3000" dirty="0">
                <a:solidFill>
                  <a:schemeClr val="bg1"/>
                </a:solidFill>
              </a:rPr>
              <a:t> </a:t>
            </a:r>
            <a:r>
              <a:rPr lang="it-IT" sz="3000" dirty="0" err="1">
                <a:solidFill>
                  <a:schemeClr val="bg1"/>
                </a:solidFill>
              </a:rPr>
              <a:t>favourite</a:t>
            </a:r>
            <a:r>
              <a:rPr lang="it-IT" sz="3000" dirty="0">
                <a:solidFill>
                  <a:schemeClr val="bg1"/>
                </a:solidFill>
              </a:rPr>
              <a:t> </a:t>
            </a:r>
            <a:r>
              <a:rPr lang="it-IT" sz="3000" dirty="0" err="1">
                <a:solidFill>
                  <a:schemeClr val="bg1"/>
                </a:solidFill>
              </a:rPr>
              <a:t>animal</a:t>
            </a:r>
            <a:r>
              <a:rPr lang="it-IT" sz="3000" dirty="0">
                <a:solidFill>
                  <a:schemeClr val="bg1"/>
                </a:solidFill>
              </a:rPr>
              <a:t>?</a:t>
            </a:r>
          </a:p>
        </p:txBody>
      </p:sp>
      <p:sp>
        <p:nvSpPr>
          <p:cNvPr id="7" name="Segnaposto testo 2">
            <a:extLst>
              <a:ext uri="{FF2B5EF4-FFF2-40B4-BE49-F238E27FC236}">
                <a16:creationId xmlns:a16="http://schemas.microsoft.com/office/drawing/2014/main" id="{FAB3959D-56DB-4330-9318-7717B5A31540}"/>
              </a:ext>
            </a:extLst>
          </p:cNvPr>
          <p:cNvSpPr txBox="1">
            <a:spLocks/>
          </p:cNvSpPr>
          <p:nvPr/>
        </p:nvSpPr>
        <p:spPr>
          <a:xfrm>
            <a:off x="7436499" y="2729204"/>
            <a:ext cx="6024320" cy="4124131"/>
          </a:xfrm>
          <a:prstGeom prst="rect">
            <a:avLst/>
          </a:prstGeom>
        </p:spPr>
        <p:txBody>
          <a:bodyPr vert="horz" lIns="91440" tIns="45720" rIns="91440" bIns="45720" rtlCol="0">
            <a:normAutofit/>
          </a:bodyPr>
          <a:lstStyle>
            <a:lvl1pPr marL="0" indent="0" algn="l" defTabSz="914400" rtl="0" eaLnBrk="1" latinLnBrk="0" hangingPunct="1">
              <a:lnSpc>
                <a:spcPct val="100000"/>
              </a:lnSpc>
              <a:spcBef>
                <a:spcPts val="700"/>
              </a:spcBef>
              <a:buClr>
                <a:schemeClr val="tx2"/>
              </a:buClr>
              <a:buFont typeface="Arial" panose="020B0604020202020204" pitchFamily="34" charset="0"/>
              <a:buNone/>
              <a:defRPr sz="2000" b="1" i="0" kern="1200" cap="all" spc="400" baseline="0">
                <a:solidFill>
                  <a:schemeClr val="accent1"/>
                </a:solidFill>
                <a:latin typeface="+mn-lt"/>
                <a:ea typeface="+mn-ea"/>
                <a:cs typeface="+mn-cs"/>
              </a:defRPr>
            </a:lvl1pPr>
            <a:lvl2pPr marL="457200" indent="0" algn="l" defTabSz="914400" rtl="0" eaLnBrk="1" latinLnBrk="0" hangingPunct="1">
              <a:lnSpc>
                <a:spcPct val="110000"/>
              </a:lnSpc>
              <a:spcBef>
                <a:spcPts val="700"/>
              </a:spcBef>
              <a:buClr>
                <a:schemeClr val="tx2"/>
              </a:buClr>
              <a:buFont typeface="Gill Sans MT" panose="020B0502020104020203"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110000"/>
              </a:lnSpc>
              <a:spcBef>
                <a:spcPts val="700"/>
              </a:spcBef>
              <a:buClr>
                <a:schemeClr val="tx2"/>
              </a:buClr>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110000"/>
              </a:lnSpc>
              <a:spcBef>
                <a:spcPts val="700"/>
              </a:spcBef>
              <a:buClr>
                <a:schemeClr val="tx2"/>
              </a:buClr>
              <a:buFont typeface="Gill Sans MT" panose="020B0502020104020203"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110000"/>
              </a:lnSpc>
              <a:spcBef>
                <a:spcPts val="700"/>
              </a:spcBef>
              <a:buClr>
                <a:schemeClr val="tx2"/>
              </a:buClr>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110000"/>
              </a:lnSpc>
              <a:spcBef>
                <a:spcPts val="700"/>
              </a:spcBef>
              <a:buClr>
                <a:schemeClr val="tx2"/>
              </a:buClr>
              <a:buFont typeface="Gill Sans MT" panose="020B0502020104020203"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110000"/>
              </a:lnSpc>
              <a:spcBef>
                <a:spcPts val="700"/>
              </a:spcBef>
              <a:buClr>
                <a:schemeClr val="tx2"/>
              </a:buClr>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110000"/>
              </a:lnSpc>
              <a:spcBef>
                <a:spcPts val="700"/>
              </a:spcBef>
              <a:buClr>
                <a:schemeClr val="tx2"/>
              </a:buClr>
              <a:buFont typeface="Gill Sans MT" panose="020B0502020104020203" pitchFamily="34" charset="0"/>
              <a:buNone/>
              <a:defRPr sz="1600" kern="1200" baseline="0">
                <a:solidFill>
                  <a:schemeClr val="tx1">
                    <a:tint val="75000"/>
                  </a:schemeClr>
                </a:solidFill>
                <a:latin typeface="+mn-lt"/>
                <a:ea typeface="+mn-ea"/>
                <a:cs typeface="+mn-cs"/>
              </a:defRPr>
            </a:lvl8pPr>
            <a:lvl9pPr marL="3657600" indent="0" algn="l" defTabSz="914400" rtl="0" eaLnBrk="1" latinLnBrk="0" hangingPunct="1">
              <a:lnSpc>
                <a:spcPct val="110000"/>
              </a:lnSpc>
              <a:spcBef>
                <a:spcPts val="700"/>
              </a:spcBef>
              <a:buClr>
                <a:schemeClr val="tx2"/>
              </a:buClr>
              <a:buFont typeface="Arial" panose="020B0604020202020204" pitchFamily="34" charset="0"/>
              <a:buNone/>
              <a:defRPr sz="1600" kern="1200" baseline="0">
                <a:solidFill>
                  <a:schemeClr val="tx1">
                    <a:tint val="75000"/>
                  </a:schemeClr>
                </a:solidFill>
                <a:latin typeface="+mn-lt"/>
                <a:ea typeface="+mn-ea"/>
                <a:cs typeface="+mn-cs"/>
              </a:defRPr>
            </a:lvl9pPr>
          </a:lstStyle>
          <a:p>
            <a:pPr algn="ctr"/>
            <a:r>
              <a:rPr lang="it-IT" sz="4400" dirty="0"/>
              <a:t> </a:t>
            </a:r>
            <a:endParaRPr lang="it-IT" sz="3600" dirty="0">
              <a:solidFill>
                <a:schemeClr val="bg1"/>
              </a:solidFill>
            </a:endParaRPr>
          </a:p>
        </p:txBody>
      </p:sp>
    </p:spTree>
    <p:extLst>
      <p:ext uri="{BB962C8B-B14F-4D97-AF65-F5344CB8AC3E}">
        <p14:creationId xmlns:p14="http://schemas.microsoft.com/office/powerpoint/2010/main" val="20472288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A0F1FD-9908-4091-B555-2328472E1EBE}"/>
              </a:ext>
            </a:extLst>
          </p:cNvPr>
          <p:cNvSpPr>
            <a:spLocks noGrp="1"/>
          </p:cNvSpPr>
          <p:nvPr>
            <p:ph type="title"/>
          </p:nvPr>
        </p:nvSpPr>
        <p:spPr>
          <a:xfrm>
            <a:off x="3200400" y="83978"/>
            <a:ext cx="8882743" cy="1175656"/>
          </a:xfrm>
        </p:spPr>
        <p:txBody>
          <a:bodyPr>
            <a:normAutofit/>
          </a:bodyPr>
          <a:lstStyle/>
          <a:p>
            <a:pPr algn="ctr"/>
            <a:r>
              <a:rPr lang="it-IT" sz="6600" dirty="0" err="1"/>
              <a:t>Habitats</a:t>
            </a:r>
            <a:endParaRPr lang="it-IT" sz="6600" dirty="0"/>
          </a:p>
        </p:txBody>
      </p:sp>
      <p:sp>
        <p:nvSpPr>
          <p:cNvPr id="3" name="Segnaposto testo 2">
            <a:extLst>
              <a:ext uri="{FF2B5EF4-FFF2-40B4-BE49-F238E27FC236}">
                <a16:creationId xmlns:a16="http://schemas.microsoft.com/office/drawing/2014/main" id="{85DBE424-2329-454B-B320-072B18D2C507}"/>
              </a:ext>
            </a:extLst>
          </p:cNvPr>
          <p:cNvSpPr>
            <a:spLocks noGrp="1"/>
          </p:cNvSpPr>
          <p:nvPr>
            <p:ph type="body" idx="1"/>
          </p:nvPr>
        </p:nvSpPr>
        <p:spPr>
          <a:xfrm>
            <a:off x="3242929" y="1455576"/>
            <a:ext cx="12749694" cy="6364647"/>
          </a:xfrm>
        </p:spPr>
        <p:txBody>
          <a:bodyPr/>
          <a:lstStyle/>
          <a:p>
            <a:r>
              <a:rPr lang="it-IT" dirty="0">
                <a:solidFill>
                  <a:schemeClr val="bg1"/>
                </a:solidFill>
              </a:rPr>
              <a:t>       </a:t>
            </a:r>
            <a:r>
              <a:rPr lang="it-IT" dirty="0" err="1">
                <a:solidFill>
                  <a:schemeClr val="bg1"/>
                </a:solidFill>
              </a:rPr>
              <a:t>Where</a:t>
            </a:r>
            <a:r>
              <a:rPr lang="it-IT" dirty="0">
                <a:solidFill>
                  <a:schemeClr val="bg1"/>
                </a:solidFill>
              </a:rPr>
              <a:t> do </a:t>
            </a:r>
            <a:r>
              <a:rPr lang="it-IT" dirty="0" err="1">
                <a:solidFill>
                  <a:schemeClr val="bg1"/>
                </a:solidFill>
              </a:rPr>
              <a:t>different</a:t>
            </a:r>
            <a:r>
              <a:rPr lang="it-IT" dirty="0">
                <a:solidFill>
                  <a:schemeClr val="bg1"/>
                </a:solidFill>
              </a:rPr>
              <a:t> </a:t>
            </a:r>
            <a:r>
              <a:rPr lang="it-IT" dirty="0" err="1">
                <a:solidFill>
                  <a:schemeClr val="bg1"/>
                </a:solidFill>
              </a:rPr>
              <a:t>animals</a:t>
            </a:r>
            <a:r>
              <a:rPr lang="it-IT" dirty="0">
                <a:solidFill>
                  <a:schemeClr val="bg1"/>
                </a:solidFill>
              </a:rPr>
              <a:t> live?</a:t>
            </a:r>
          </a:p>
          <a:p>
            <a:endParaRPr lang="it-IT" dirty="0">
              <a:solidFill>
                <a:schemeClr val="bg1"/>
              </a:solidFill>
            </a:endParaRPr>
          </a:p>
          <a:p>
            <a:pPr algn="ctr"/>
            <a:endParaRPr lang="it-IT" dirty="0">
              <a:solidFill>
                <a:schemeClr val="bg1"/>
              </a:solidFill>
            </a:endParaRPr>
          </a:p>
        </p:txBody>
      </p:sp>
      <p:pic>
        <p:nvPicPr>
          <p:cNvPr id="5122" name="Picture 2" descr="Risultati immagini per animals habitat worksheet">
            <a:extLst>
              <a:ext uri="{FF2B5EF4-FFF2-40B4-BE49-F238E27FC236}">
                <a16:creationId xmlns:a16="http://schemas.microsoft.com/office/drawing/2014/main" id="{7AF91DBF-D43D-4B66-AFCF-B6F5D26668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66676" y="1824998"/>
            <a:ext cx="7108760" cy="50330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72872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AA270A-61B7-4DAA-ABD4-86B22783C98A}"/>
              </a:ext>
            </a:extLst>
          </p:cNvPr>
          <p:cNvSpPr>
            <a:spLocks noGrp="1"/>
          </p:cNvSpPr>
          <p:nvPr>
            <p:ph type="title"/>
          </p:nvPr>
        </p:nvSpPr>
        <p:spPr>
          <a:xfrm>
            <a:off x="2621902" y="1073889"/>
            <a:ext cx="8098972" cy="260390"/>
          </a:xfrm>
        </p:spPr>
        <p:txBody>
          <a:bodyPr>
            <a:normAutofit fontScale="90000"/>
          </a:bodyPr>
          <a:lstStyle/>
          <a:p>
            <a:pPr algn="ctr"/>
            <a:r>
              <a:rPr lang="it-IT" sz="3200" dirty="0" err="1">
                <a:solidFill>
                  <a:schemeClr val="bg1"/>
                </a:solidFill>
              </a:rPr>
              <a:t>Where</a:t>
            </a:r>
            <a:r>
              <a:rPr lang="it-IT" sz="3200" dirty="0">
                <a:solidFill>
                  <a:schemeClr val="bg1"/>
                </a:solidFill>
              </a:rPr>
              <a:t> do </a:t>
            </a:r>
            <a:r>
              <a:rPr lang="it-IT" sz="3200" dirty="0" err="1">
                <a:solidFill>
                  <a:schemeClr val="bg1"/>
                </a:solidFill>
              </a:rPr>
              <a:t>different</a:t>
            </a:r>
            <a:r>
              <a:rPr lang="it-IT" sz="3200" dirty="0">
                <a:solidFill>
                  <a:schemeClr val="bg1"/>
                </a:solidFill>
              </a:rPr>
              <a:t> </a:t>
            </a:r>
            <a:r>
              <a:rPr lang="it-IT" sz="3200" dirty="0" err="1">
                <a:solidFill>
                  <a:schemeClr val="bg1"/>
                </a:solidFill>
              </a:rPr>
              <a:t>animals</a:t>
            </a:r>
            <a:r>
              <a:rPr lang="it-IT" sz="3200" dirty="0">
                <a:solidFill>
                  <a:schemeClr val="bg1"/>
                </a:solidFill>
              </a:rPr>
              <a:t> live?</a:t>
            </a:r>
            <a:endParaRPr lang="it-IT" sz="3200" dirty="0"/>
          </a:p>
        </p:txBody>
      </p:sp>
      <p:pic>
        <p:nvPicPr>
          <p:cNvPr id="7170" name="Picture 2" descr="Risultati immagini per animals habitat worksheet">
            <a:extLst>
              <a:ext uri="{FF2B5EF4-FFF2-40B4-BE49-F238E27FC236}">
                <a16:creationId xmlns:a16="http://schemas.microsoft.com/office/drawing/2014/main" id="{D5AF3275-3EF2-4357-BC20-C3F1FA103B4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87216" y="1334279"/>
            <a:ext cx="4226768" cy="5479144"/>
          </a:xfrm>
          <a:prstGeom prst="rect">
            <a:avLst/>
          </a:prstGeom>
          <a:noFill/>
          <a:extLst>
            <a:ext uri="{909E8E84-426E-40DD-AFC4-6F175D3DCCD1}">
              <a14:hiddenFill xmlns:a14="http://schemas.microsoft.com/office/drawing/2010/main">
                <a:solidFill>
                  <a:srgbClr val="FFFFFF"/>
                </a:solidFill>
              </a14:hiddenFill>
            </a:ext>
          </a:extLst>
        </p:spPr>
      </p:pic>
      <p:sp>
        <p:nvSpPr>
          <p:cNvPr id="5" name="CasellaDiTesto 4">
            <a:extLst>
              <a:ext uri="{FF2B5EF4-FFF2-40B4-BE49-F238E27FC236}">
                <a16:creationId xmlns:a16="http://schemas.microsoft.com/office/drawing/2014/main" id="{2A123803-3FEE-4401-B5CB-1552B839262B}"/>
              </a:ext>
            </a:extLst>
          </p:cNvPr>
          <p:cNvSpPr txBox="1"/>
          <p:nvPr/>
        </p:nvSpPr>
        <p:spPr>
          <a:xfrm>
            <a:off x="6988629" y="1884785"/>
            <a:ext cx="3732245" cy="646331"/>
          </a:xfrm>
          <a:prstGeom prst="rect">
            <a:avLst/>
          </a:prstGeom>
          <a:noFill/>
        </p:spPr>
        <p:txBody>
          <a:bodyPr wrap="square" rtlCol="0">
            <a:spAutoFit/>
          </a:bodyPr>
          <a:lstStyle/>
          <a:p>
            <a:pPr algn="ctr"/>
            <a:r>
              <a:rPr lang="it-IT" dirty="0">
                <a:solidFill>
                  <a:schemeClr val="bg1"/>
                </a:solidFill>
              </a:rPr>
              <a:t>WHERE DO YOU LIVE?</a:t>
            </a:r>
          </a:p>
          <a:p>
            <a:pPr algn="ctr"/>
            <a:endParaRPr lang="it-IT" dirty="0">
              <a:solidFill>
                <a:schemeClr val="bg1"/>
              </a:solidFill>
            </a:endParaRPr>
          </a:p>
        </p:txBody>
      </p:sp>
      <p:sp>
        <p:nvSpPr>
          <p:cNvPr id="6" name="CasellaDiTesto 5">
            <a:extLst>
              <a:ext uri="{FF2B5EF4-FFF2-40B4-BE49-F238E27FC236}">
                <a16:creationId xmlns:a16="http://schemas.microsoft.com/office/drawing/2014/main" id="{ACA32173-277A-4C01-945E-FD694D0FA97A}"/>
              </a:ext>
            </a:extLst>
          </p:cNvPr>
          <p:cNvSpPr txBox="1"/>
          <p:nvPr/>
        </p:nvSpPr>
        <p:spPr>
          <a:xfrm>
            <a:off x="7063273" y="2531116"/>
            <a:ext cx="4488025" cy="1200329"/>
          </a:xfrm>
          <a:prstGeom prst="rect">
            <a:avLst/>
          </a:prstGeom>
          <a:noFill/>
        </p:spPr>
        <p:txBody>
          <a:bodyPr wrap="square" rtlCol="0">
            <a:spAutoFit/>
          </a:bodyPr>
          <a:lstStyle/>
          <a:p>
            <a:pPr algn="ctr"/>
            <a:r>
              <a:rPr lang="it-IT" sz="3600" b="1" dirty="0"/>
              <a:t>Can </a:t>
            </a:r>
            <a:r>
              <a:rPr lang="it-IT" sz="3600" b="1" dirty="0" err="1"/>
              <a:t>you</a:t>
            </a:r>
            <a:r>
              <a:rPr lang="it-IT" sz="3600" b="1" dirty="0"/>
              <a:t> </a:t>
            </a:r>
            <a:r>
              <a:rPr lang="it-IT" sz="3600" b="1" dirty="0" err="1"/>
              <a:t>describe</a:t>
            </a:r>
            <a:r>
              <a:rPr lang="it-IT" sz="3600" b="1" dirty="0"/>
              <a:t> </a:t>
            </a:r>
            <a:r>
              <a:rPr lang="it-IT" sz="3600" b="1" dirty="0" err="1"/>
              <a:t>these</a:t>
            </a:r>
            <a:r>
              <a:rPr lang="it-IT" sz="3600" b="1" dirty="0"/>
              <a:t> </a:t>
            </a:r>
            <a:r>
              <a:rPr lang="it-IT" sz="3600" b="1" dirty="0" err="1"/>
              <a:t>habitats</a:t>
            </a:r>
            <a:r>
              <a:rPr lang="it-IT" sz="3600" b="1" dirty="0"/>
              <a:t>?</a:t>
            </a:r>
          </a:p>
        </p:txBody>
      </p:sp>
      <p:sp>
        <p:nvSpPr>
          <p:cNvPr id="7" name="CasellaDiTesto 6">
            <a:extLst>
              <a:ext uri="{FF2B5EF4-FFF2-40B4-BE49-F238E27FC236}">
                <a16:creationId xmlns:a16="http://schemas.microsoft.com/office/drawing/2014/main" id="{297D9FF4-9D60-4532-963D-3EC90D6B45DD}"/>
              </a:ext>
            </a:extLst>
          </p:cNvPr>
          <p:cNvSpPr txBox="1"/>
          <p:nvPr/>
        </p:nvSpPr>
        <p:spPr>
          <a:xfrm>
            <a:off x="6913984" y="4096139"/>
            <a:ext cx="4973216" cy="3693319"/>
          </a:xfrm>
          <a:prstGeom prst="rect">
            <a:avLst/>
          </a:prstGeom>
          <a:noFill/>
        </p:spPr>
        <p:txBody>
          <a:bodyPr wrap="square" rtlCol="0">
            <a:spAutoFit/>
          </a:bodyPr>
          <a:lstStyle/>
          <a:p>
            <a:pPr marL="285750" indent="-285750">
              <a:buFont typeface="Arial" panose="020B0604020202020204" pitchFamily="34" charset="0"/>
              <a:buChar char="•"/>
            </a:pPr>
            <a:r>
              <a:rPr lang="it-IT" dirty="0">
                <a:hlinkClick r:id="rId3"/>
              </a:rPr>
              <a:t>https://kids.nationalgeographic.com/explore/nature/habitats/</a:t>
            </a:r>
            <a:endParaRPr lang="it-IT" dirty="0"/>
          </a:p>
          <a:p>
            <a:endParaRPr lang="it-IT" dirty="0"/>
          </a:p>
          <a:p>
            <a:pPr marL="285750" indent="-285750">
              <a:buFont typeface="Arial" panose="020B0604020202020204" pitchFamily="34" charset="0"/>
              <a:buChar char="•"/>
            </a:pPr>
            <a:r>
              <a:rPr lang="it-IT" dirty="0">
                <a:hlinkClick r:id="rId4"/>
              </a:rPr>
              <a:t>https://kids.nationalgeographic.com/animals/</a:t>
            </a:r>
            <a:endParaRPr lang="it-IT" dirty="0"/>
          </a:p>
          <a:p>
            <a:endParaRPr lang="it-IT" dirty="0"/>
          </a:p>
          <a:p>
            <a:pPr marL="285750" indent="-285750">
              <a:buFont typeface="Wingdings" panose="05000000000000000000" pitchFamily="2" charset="2"/>
              <a:buChar char="Ø"/>
            </a:pPr>
            <a:r>
              <a:rPr lang="it-IT" dirty="0">
                <a:solidFill>
                  <a:schemeClr val="bg1"/>
                </a:solidFill>
              </a:rPr>
              <a:t>Some websites can help </a:t>
            </a:r>
            <a:r>
              <a:rPr lang="it-IT" dirty="0" err="1">
                <a:solidFill>
                  <a:schemeClr val="bg1"/>
                </a:solidFill>
              </a:rPr>
              <a:t>you</a:t>
            </a:r>
            <a:r>
              <a:rPr lang="it-IT" dirty="0">
                <a:solidFill>
                  <a:schemeClr val="bg1"/>
                </a:solidFill>
              </a:rPr>
              <a:t> </a:t>
            </a:r>
            <a:r>
              <a:rPr lang="it-IT" dirty="0" err="1">
                <a:solidFill>
                  <a:schemeClr val="bg1"/>
                </a:solidFill>
              </a:rPr>
              <a:t>showing</a:t>
            </a:r>
            <a:r>
              <a:rPr lang="it-IT" dirty="0">
                <a:solidFill>
                  <a:schemeClr val="bg1"/>
                </a:solidFill>
              </a:rPr>
              <a:t> the </a:t>
            </a:r>
            <a:r>
              <a:rPr lang="it-IT" dirty="0" err="1">
                <a:solidFill>
                  <a:schemeClr val="bg1"/>
                </a:solidFill>
              </a:rPr>
              <a:t>kids</a:t>
            </a:r>
            <a:r>
              <a:rPr lang="it-IT" dirty="0">
                <a:solidFill>
                  <a:schemeClr val="bg1"/>
                </a:solidFill>
              </a:rPr>
              <a:t> </a:t>
            </a:r>
            <a:r>
              <a:rPr lang="it-IT" dirty="0" err="1">
                <a:solidFill>
                  <a:schemeClr val="bg1"/>
                </a:solidFill>
              </a:rPr>
              <a:t>different</a:t>
            </a:r>
            <a:r>
              <a:rPr lang="it-IT" dirty="0">
                <a:solidFill>
                  <a:schemeClr val="bg1"/>
                </a:solidFill>
              </a:rPr>
              <a:t> </a:t>
            </a:r>
            <a:r>
              <a:rPr lang="it-IT" dirty="0" err="1">
                <a:solidFill>
                  <a:schemeClr val="bg1"/>
                </a:solidFill>
              </a:rPr>
              <a:t>habitats</a:t>
            </a:r>
            <a:r>
              <a:rPr lang="it-IT" dirty="0">
                <a:solidFill>
                  <a:schemeClr val="bg1"/>
                </a:solidFill>
              </a:rPr>
              <a:t> and the </a:t>
            </a:r>
            <a:r>
              <a:rPr lang="it-IT" dirty="0" err="1">
                <a:solidFill>
                  <a:schemeClr val="bg1"/>
                </a:solidFill>
              </a:rPr>
              <a:t>animals</a:t>
            </a:r>
            <a:r>
              <a:rPr lang="it-IT" dirty="0">
                <a:solidFill>
                  <a:schemeClr val="bg1"/>
                </a:solidFill>
              </a:rPr>
              <a:t> </a:t>
            </a:r>
            <a:r>
              <a:rPr lang="it-IT" dirty="0" err="1">
                <a:solidFill>
                  <a:schemeClr val="bg1"/>
                </a:solidFill>
              </a:rPr>
              <a:t>that</a:t>
            </a:r>
            <a:r>
              <a:rPr lang="it-IT" dirty="0">
                <a:solidFill>
                  <a:schemeClr val="bg1"/>
                </a:solidFill>
              </a:rPr>
              <a:t> live </a:t>
            </a:r>
            <a:r>
              <a:rPr lang="it-IT" dirty="0" err="1">
                <a:solidFill>
                  <a:schemeClr val="bg1"/>
                </a:solidFill>
              </a:rPr>
              <a:t>there</a:t>
            </a:r>
            <a:endParaRPr lang="it-IT" dirty="0">
              <a:solidFill>
                <a:schemeClr val="bg1"/>
              </a:solidFill>
            </a:endParaRPr>
          </a:p>
          <a:p>
            <a:pPr marL="285750" indent="-285750">
              <a:buFont typeface="Wingdings" panose="05000000000000000000" pitchFamily="2" charset="2"/>
              <a:buChar char="Ø"/>
            </a:pPr>
            <a:endParaRPr lang="it-IT" dirty="0">
              <a:solidFill>
                <a:schemeClr val="bg1"/>
              </a:solidFill>
            </a:endParaRPr>
          </a:p>
          <a:p>
            <a:endParaRPr lang="it-IT" dirty="0"/>
          </a:p>
          <a:p>
            <a:endParaRPr lang="it-IT" dirty="0"/>
          </a:p>
          <a:p>
            <a:endParaRPr lang="it-IT" dirty="0"/>
          </a:p>
          <a:p>
            <a:endParaRPr lang="it-IT" dirty="0"/>
          </a:p>
          <a:p>
            <a:endParaRPr lang="it-IT" dirty="0"/>
          </a:p>
        </p:txBody>
      </p:sp>
    </p:spTree>
    <p:extLst>
      <p:ext uri="{BB962C8B-B14F-4D97-AF65-F5344CB8AC3E}">
        <p14:creationId xmlns:p14="http://schemas.microsoft.com/office/powerpoint/2010/main" val="29753814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AA270A-61B7-4DAA-ABD4-86B22783C98A}"/>
              </a:ext>
            </a:extLst>
          </p:cNvPr>
          <p:cNvSpPr>
            <a:spLocks noGrp="1"/>
          </p:cNvSpPr>
          <p:nvPr>
            <p:ph type="title"/>
          </p:nvPr>
        </p:nvSpPr>
        <p:spPr>
          <a:xfrm>
            <a:off x="2621902" y="1073889"/>
            <a:ext cx="8098972" cy="260390"/>
          </a:xfrm>
        </p:spPr>
        <p:txBody>
          <a:bodyPr>
            <a:normAutofit fontScale="90000"/>
          </a:bodyPr>
          <a:lstStyle/>
          <a:p>
            <a:pPr algn="ctr"/>
            <a:r>
              <a:rPr lang="it-IT" sz="3200" dirty="0" err="1">
                <a:solidFill>
                  <a:schemeClr val="bg1"/>
                </a:solidFill>
              </a:rPr>
              <a:t>Where</a:t>
            </a:r>
            <a:r>
              <a:rPr lang="it-IT" sz="3200" dirty="0">
                <a:solidFill>
                  <a:schemeClr val="bg1"/>
                </a:solidFill>
              </a:rPr>
              <a:t> do </a:t>
            </a:r>
            <a:r>
              <a:rPr lang="it-IT" sz="3200" dirty="0" err="1">
                <a:solidFill>
                  <a:schemeClr val="bg1"/>
                </a:solidFill>
              </a:rPr>
              <a:t>different</a:t>
            </a:r>
            <a:r>
              <a:rPr lang="it-IT" sz="3200" dirty="0">
                <a:solidFill>
                  <a:schemeClr val="bg1"/>
                </a:solidFill>
              </a:rPr>
              <a:t> </a:t>
            </a:r>
            <a:r>
              <a:rPr lang="it-IT" sz="3200" dirty="0" err="1">
                <a:solidFill>
                  <a:schemeClr val="bg1"/>
                </a:solidFill>
              </a:rPr>
              <a:t>animals</a:t>
            </a:r>
            <a:r>
              <a:rPr lang="it-IT" sz="3200" dirty="0">
                <a:solidFill>
                  <a:schemeClr val="bg1"/>
                </a:solidFill>
              </a:rPr>
              <a:t> live?</a:t>
            </a:r>
            <a:endParaRPr lang="it-IT" sz="3200" dirty="0"/>
          </a:p>
        </p:txBody>
      </p:sp>
      <p:sp>
        <p:nvSpPr>
          <p:cNvPr id="7" name="CasellaDiTesto 6">
            <a:extLst>
              <a:ext uri="{FF2B5EF4-FFF2-40B4-BE49-F238E27FC236}">
                <a16:creationId xmlns:a16="http://schemas.microsoft.com/office/drawing/2014/main" id="{297D9FF4-9D60-4532-963D-3EC90D6B45DD}"/>
              </a:ext>
            </a:extLst>
          </p:cNvPr>
          <p:cNvSpPr txBox="1"/>
          <p:nvPr/>
        </p:nvSpPr>
        <p:spPr>
          <a:xfrm>
            <a:off x="6913984" y="4096139"/>
            <a:ext cx="4973216" cy="1754326"/>
          </a:xfrm>
          <a:prstGeom prst="rect">
            <a:avLst/>
          </a:prstGeom>
          <a:noFill/>
        </p:spPr>
        <p:txBody>
          <a:bodyPr wrap="square" rtlCol="0">
            <a:spAutoFit/>
          </a:bodyPr>
          <a:lstStyle/>
          <a:p>
            <a:endParaRPr lang="it-IT" dirty="0">
              <a:solidFill>
                <a:schemeClr val="bg1"/>
              </a:solidFill>
            </a:endParaRPr>
          </a:p>
          <a:p>
            <a:endParaRPr lang="it-IT" dirty="0"/>
          </a:p>
          <a:p>
            <a:endParaRPr lang="it-IT" dirty="0"/>
          </a:p>
          <a:p>
            <a:endParaRPr lang="it-IT" dirty="0"/>
          </a:p>
          <a:p>
            <a:endParaRPr lang="it-IT" dirty="0"/>
          </a:p>
          <a:p>
            <a:endParaRPr lang="it-IT" dirty="0"/>
          </a:p>
        </p:txBody>
      </p:sp>
      <p:sp>
        <p:nvSpPr>
          <p:cNvPr id="3" name="CasellaDiTesto 2">
            <a:extLst>
              <a:ext uri="{FF2B5EF4-FFF2-40B4-BE49-F238E27FC236}">
                <a16:creationId xmlns:a16="http://schemas.microsoft.com/office/drawing/2014/main" id="{0473129C-1579-4C33-B09F-552EC947F098}"/>
              </a:ext>
            </a:extLst>
          </p:cNvPr>
          <p:cNvSpPr txBox="1"/>
          <p:nvPr/>
        </p:nvSpPr>
        <p:spPr>
          <a:xfrm>
            <a:off x="3088434" y="1537391"/>
            <a:ext cx="8705460" cy="400110"/>
          </a:xfrm>
          <a:prstGeom prst="rect">
            <a:avLst/>
          </a:prstGeom>
          <a:noFill/>
        </p:spPr>
        <p:txBody>
          <a:bodyPr wrap="square" rtlCol="0">
            <a:spAutoFit/>
          </a:bodyPr>
          <a:lstStyle/>
          <a:p>
            <a:r>
              <a:rPr lang="it-IT" sz="2000" b="1" dirty="0"/>
              <a:t>USE OF ADJECTIVES TO DESCRIBE DIFFERENT HABITATS</a:t>
            </a:r>
          </a:p>
        </p:txBody>
      </p:sp>
      <p:sp>
        <p:nvSpPr>
          <p:cNvPr id="4" name="CasellaDiTesto 3">
            <a:extLst>
              <a:ext uri="{FF2B5EF4-FFF2-40B4-BE49-F238E27FC236}">
                <a16:creationId xmlns:a16="http://schemas.microsoft.com/office/drawing/2014/main" id="{0BF17A2F-8742-4493-8A50-C168BC441EB5}"/>
              </a:ext>
            </a:extLst>
          </p:cNvPr>
          <p:cNvSpPr txBox="1"/>
          <p:nvPr/>
        </p:nvSpPr>
        <p:spPr>
          <a:xfrm>
            <a:off x="3965511" y="2500603"/>
            <a:ext cx="2130489" cy="3323987"/>
          </a:xfrm>
          <a:prstGeom prst="rect">
            <a:avLst/>
          </a:prstGeom>
          <a:noFill/>
        </p:spPr>
        <p:txBody>
          <a:bodyPr wrap="square" rtlCol="0">
            <a:spAutoFit/>
          </a:bodyPr>
          <a:lstStyle/>
          <a:p>
            <a:r>
              <a:rPr lang="it-IT" sz="4800" dirty="0"/>
              <a:t>HOT   </a:t>
            </a:r>
          </a:p>
          <a:p>
            <a:r>
              <a:rPr lang="it-IT" sz="4800" dirty="0"/>
              <a:t>DRY</a:t>
            </a:r>
          </a:p>
          <a:p>
            <a:r>
              <a:rPr lang="it-IT" sz="4800" dirty="0"/>
              <a:t>FLAT</a:t>
            </a:r>
          </a:p>
          <a:p>
            <a:endParaRPr lang="it-IT" sz="4800" dirty="0"/>
          </a:p>
          <a:p>
            <a:endParaRPr lang="it-IT" dirty="0"/>
          </a:p>
        </p:txBody>
      </p:sp>
      <p:sp>
        <p:nvSpPr>
          <p:cNvPr id="8" name="CasellaDiTesto 7">
            <a:extLst>
              <a:ext uri="{FF2B5EF4-FFF2-40B4-BE49-F238E27FC236}">
                <a16:creationId xmlns:a16="http://schemas.microsoft.com/office/drawing/2014/main" id="{A33EA96F-7914-4304-BE33-319D5D05901C}"/>
              </a:ext>
            </a:extLst>
          </p:cNvPr>
          <p:cNvSpPr txBox="1"/>
          <p:nvPr/>
        </p:nvSpPr>
        <p:spPr>
          <a:xfrm>
            <a:off x="6988628" y="2519265"/>
            <a:ext cx="4805265" cy="3477875"/>
          </a:xfrm>
          <a:prstGeom prst="rect">
            <a:avLst/>
          </a:prstGeom>
          <a:noFill/>
        </p:spPr>
        <p:txBody>
          <a:bodyPr wrap="square" rtlCol="0">
            <a:spAutoFit/>
          </a:bodyPr>
          <a:lstStyle/>
          <a:p>
            <a:r>
              <a:rPr lang="it-IT" sz="4400" dirty="0"/>
              <a:t>COLD</a:t>
            </a:r>
          </a:p>
          <a:p>
            <a:r>
              <a:rPr lang="it-IT" sz="4400" dirty="0"/>
              <a:t>HUMID</a:t>
            </a:r>
          </a:p>
          <a:p>
            <a:r>
              <a:rPr lang="it-IT" sz="4400" dirty="0"/>
              <a:t>TINY</a:t>
            </a:r>
          </a:p>
          <a:p>
            <a:r>
              <a:rPr lang="it-IT" sz="4400" dirty="0"/>
              <a:t>ALPINE/</a:t>
            </a:r>
          </a:p>
          <a:p>
            <a:r>
              <a:rPr lang="it-IT" sz="4400" dirty="0"/>
              <a:t>MOUNTAIN</a:t>
            </a:r>
          </a:p>
        </p:txBody>
      </p:sp>
    </p:spTree>
    <p:extLst>
      <p:ext uri="{BB962C8B-B14F-4D97-AF65-F5344CB8AC3E}">
        <p14:creationId xmlns:p14="http://schemas.microsoft.com/office/powerpoint/2010/main" val="27449832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AA270A-61B7-4DAA-ABD4-86B22783C98A}"/>
              </a:ext>
            </a:extLst>
          </p:cNvPr>
          <p:cNvSpPr>
            <a:spLocks noGrp="1"/>
          </p:cNvSpPr>
          <p:nvPr>
            <p:ph type="title"/>
          </p:nvPr>
        </p:nvSpPr>
        <p:spPr>
          <a:xfrm>
            <a:off x="2708166" y="1007535"/>
            <a:ext cx="8098972" cy="637944"/>
          </a:xfrm>
        </p:spPr>
        <p:txBody>
          <a:bodyPr>
            <a:normAutofit/>
          </a:bodyPr>
          <a:lstStyle/>
          <a:p>
            <a:pPr algn="ctr"/>
            <a:r>
              <a:rPr lang="it-IT" sz="3600" dirty="0" err="1"/>
              <a:t>Now</a:t>
            </a:r>
            <a:r>
              <a:rPr lang="it-IT" sz="3600" dirty="0"/>
              <a:t> </a:t>
            </a:r>
            <a:r>
              <a:rPr lang="it-IT" sz="3600" dirty="0" err="1"/>
              <a:t>it’s</a:t>
            </a:r>
            <a:r>
              <a:rPr lang="it-IT" sz="3600" dirty="0"/>
              <a:t> </a:t>
            </a:r>
            <a:r>
              <a:rPr lang="it-IT" sz="3600" dirty="0" err="1"/>
              <a:t>your</a:t>
            </a:r>
            <a:r>
              <a:rPr lang="it-IT" sz="3600"/>
              <a:t> turn!</a:t>
            </a:r>
            <a:endParaRPr lang="it-IT" sz="3600" dirty="0"/>
          </a:p>
        </p:txBody>
      </p:sp>
      <p:sp>
        <p:nvSpPr>
          <p:cNvPr id="7" name="CasellaDiTesto 6">
            <a:extLst>
              <a:ext uri="{FF2B5EF4-FFF2-40B4-BE49-F238E27FC236}">
                <a16:creationId xmlns:a16="http://schemas.microsoft.com/office/drawing/2014/main" id="{297D9FF4-9D60-4532-963D-3EC90D6B45DD}"/>
              </a:ext>
            </a:extLst>
          </p:cNvPr>
          <p:cNvSpPr txBox="1"/>
          <p:nvPr/>
        </p:nvSpPr>
        <p:spPr>
          <a:xfrm>
            <a:off x="6913984" y="4096139"/>
            <a:ext cx="4973216" cy="1754326"/>
          </a:xfrm>
          <a:prstGeom prst="rect">
            <a:avLst/>
          </a:prstGeom>
          <a:noFill/>
        </p:spPr>
        <p:txBody>
          <a:bodyPr wrap="square" rtlCol="0">
            <a:spAutoFit/>
          </a:bodyPr>
          <a:lstStyle/>
          <a:p>
            <a:endParaRPr lang="it-IT" dirty="0">
              <a:solidFill>
                <a:schemeClr val="bg1"/>
              </a:solidFill>
            </a:endParaRPr>
          </a:p>
          <a:p>
            <a:endParaRPr lang="it-IT" dirty="0"/>
          </a:p>
          <a:p>
            <a:endParaRPr lang="it-IT" dirty="0"/>
          </a:p>
          <a:p>
            <a:endParaRPr lang="it-IT" dirty="0"/>
          </a:p>
          <a:p>
            <a:endParaRPr lang="it-IT" dirty="0"/>
          </a:p>
          <a:p>
            <a:endParaRPr lang="it-IT" dirty="0"/>
          </a:p>
        </p:txBody>
      </p:sp>
      <p:sp>
        <p:nvSpPr>
          <p:cNvPr id="4" name="CasellaDiTesto 3">
            <a:extLst>
              <a:ext uri="{FF2B5EF4-FFF2-40B4-BE49-F238E27FC236}">
                <a16:creationId xmlns:a16="http://schemas.microsoft.com/office/drawing/2014/main" id="{0BF17A2F-8742-4493-8A50-C168BC441EB5}"/>
              </a:ext>
            </a:extLst>
          </p:cNvPr>
          <p:cNvSpPr txBox="1"/>
          <p:nvPr/>
        </p:nvSpPr>
        <p:spPr>
          <a:xfrm>
            <a:off x="3362542" y="2034036"/>
            <a:ext cx="7358332" cy="3816429"/>
          </a:xfrm>
          <a:prstGeom prst="rect">
            <a:avLst/>
          </a:prstGeom>
          <a:noFill/>
        </p:spPr>
        <p:txBody>
          <a:bodyPr wrap="square" rtlCol="0">
            <a:spAutoFit/>
          </a:bodyPr>
          <a:lstStyle/>
          <a:p>
            <a:pPr marL="1028700" indent="-1028700">
              <a:buFont typeface="+mj-lt"/>
              <a:buAutoNum type="romanUcPeriod"/>
            </a:pPr>
            <a:r>
              <a:rPr lang="it-IT" sz="3200" dirty="0">
                <a:solidFill>
                  <a:schemeClr val="bg2"/>
                </a:solidFill>
              </a:rPr>
              <a:t>Divide </a:t>
            </a:r>
            <a:r>
              <a:rPr lang="it-IT" sz="3200" dirty="0" err="1">
                <a:solidFill>
                  <a:schemeClr val="bg2"/>
                </a:solidFill>
              </a:rPr>
              <a:t>your</a:t>
            </a:r>
            <a:r>
              <a:rPr lang="it-IT" sz="3200" dirty="0">
                <a:solidFill>
                  <a:schemeClr val="bg2"/>
                </a:solidFill>
              </a:rPr>
              <a:t> class </a:t>
            </a:r>
            <a:r>
              <a:rPr lang="it-IT" sz="3200" dirty="0" err="1">
                <a:solidFill>
                  <a:schemeClr val="bg2"/>
                </a:solidFill>
              </a:rPr>
              <a:t>into</a:t>
            </a:r>
            <a:r>
              <a:rPr lang="it-IT" sz="3200" dirty="0">
                <a:solidFill>
                  <a:schemeClr val="bg2"/>
                </a:solidFill>
              </a:rPr>
              <a:t> </a:t>
            </a:r>
            <a:r>
              <a:rPr lang="it-IT" sz="3200" dirty="0" err="1">
                <a:solidFill>
                  <a:schemeClr val="bg2"/>
                </a:solidFill>
              </a:rPr>
              <a:t>little</a:t>
            </a:r>
            <a:r>
              <a:rPr lang="it-IT" sz="3200" dirty="0">
                <a:solidFill>
                  <a:schemeClr val="bg2"/>
                </a:solidFill>
              </a:rPr>
              <a:t> groups</a:t>
            </a:r>
          </a:p>
          <a:p>
            <a:pPr marL="1028700" indent="-1028700">
              <a:buFont typeface="+mj-lt"/>
              <a:buAutoNum type="romanUcPeriod"/>
            </a:pPr>
            <a:r>
              <a:rPr lang="it-IT" sz="3200" dirty="0">
                <a:solidFill>
                  <a:schemeClr val="bg2"/>
                </a:solidFill>
              </a:rPr>
              <a:t>Work </a:t>
            </a:r>
            <a:r>
              <a:rPr lang="it-IT" sz="3200" dirty="0" err="1">
                <a:solidFill>
                  <a:schemeClr val="bg2"/>
                </a:solidFill>
              </a:rPr>
              <a:t>together</a:t>
            </a:r>
            <a:r>
              <a:rPr lang="it-IT" sz="3200" dirty="0">
                <a:solidFill>
                  <a:schemeClr val="bg2"/>
                </a:solidFill>
              </a:rPr>
              <a:t> and </a:t>
            </a:r>
            <a:r>
              <a:rPr lang="it-IT" sz="3200" dirty="0" err="1">
                <a:solidFill>
                  <a:schemeClr val="bg2"/>
                </a:solidFill>
              </a:rPr>
              <a:t>fullfill</a:t>
            </a:r>
            <a:r>
              <a:rPr lang="it-IT" sz="3200" dirty="0">
                <a:solidFill>
                  <a:schemeClr val="bg2"/>
                </a:solidFill>
              </a:rPr>
              <a:t> the «</a:t>
            </a:r>
            <a:r>
              <a:rPr lang="it-IT" sz="3200" dirty="0" err="1">
                <a:solidFill>
                  <a:schemeClr val="bg2"/>
                </a:solidFill>
              </a:rPr>
              <a:t>Lesson</a:t>
            </a:r>
            <a:r>
              <a:rPr lang="it-IT" sz="3200" dirty="0">
                <a:solidFill>
                  <a:schemeClr val="bg2"/>
                </a:solidFill>
              </a:rPr>
              <a:t> Plan </a:t>
            </a:r>
            <a:r>
              <a:rPr lang="it-IT" sz="3200" dirty="0" err="1">
                <a:solidFill>
                  <a:schemeClr val="bg2"/>
                </a:solidFill>
              </a:rPr>
              <a:t>Worksheet</a:t>
            </a:r>
            <a:r>
              <a:rPr lang="it-IT" sz="3200" dirty="0">
                <a:solidFill>
                  <a:schemeClr val="bg2"/>
                </a:solidFill>
              </a:rPr>
              <a:t>» </a:t>
            </a:r>
            <a:r>
              <a:rPr lang="it-IT" sz="3200" dirty="0" err="1">
                <a:solidFill>
                  <a:schemeClr val="bg2"/>
                </a:solidFill>
              </a:rPr>
              <a:t>based</a:t>
            </a:r>
            <a:r>
              <a:rPr lang="it-IT" sz="3200" dirty="0">
                <a:solidFill>
                  <a:schemeClr val="bg2"/>
                </a:solidFill>
              </a:rPr>
              <a:t> on </a:t>
            </a:r>
            <a:r>
              <a:rPr lang="it-IT" sz="3200" dirty="0" err="1">
                <a:solidFill>
                  <a:schemeClr val="bg2"/>
                </a:solidFill>
              </a:rPr>
              <a:t>this</a:t>
            </a:r>
            <a:r>
              <a:rPr lang="it-IT" sz="3200" dirty="0">
                <a:solidFill>
                  <a:schemeClr val="bg2"/>
                </a:solidFill>
              </a:rPr>
              <a:t> </a:t>
            </a:r>
            <a:r>
              <a:rPr lang="it-IT" sz="3200" dirty="0" err="1">
                <a:solidFill>
                  <a:schemeClr val="bg2"/>
                </a:solidFill>
              </a:rPr>
              <a:t>Geography</a:t>
            </a:r>
            <a:r>
              <a:rPr lang="it-IT" sz="3200" dirty="0">
                <a:solidFill>
                  <a:schemeClr val="bg2"/>
                </a:solidFill>
              </a:rPr>
              <a:t>/Science Activity</a:t>
            </a:r>
          </a:p>
          <a:p>
            <a:pPr marL="1028700" indent="-1028700">
              <a:buFont typeface="+mj-lt"/>
              <a:buAutoNum type="romanUcPeriod"/>
            </a:pPr>
            <a:r>
              <a:rPr lang="it-IT" sz="3200" dirty="0" err="1">
                <a:solidFill>
                  <a:schemeClr val="bg2"/>
                </a:solidFill>
              </a:rPr>
              <a:t>Think</a:t>
            </a:r>
            <a:r>
              <a:rPr lang="it-IT" sz="3200" dirty="0">
                <a:solidFill>
                  <a:schemeClr val="bg2"/>
                </a:solidFill>
              </a:rPr>
              <a:t> </a:t>
            </a:r>
            <a:r>
              <a:rPr lang="it-IT" sz="3200" dirty="0" err="1">
                <a:solidFill>
                  <a:schemeClr val="bg2"/>
                </a:solidFill>
              </a:rPr>
              <a:t>about</a:t>
            </a:r>
            <a:r>
              <a:rPr lang="it-IT" sz="3200" dirty="0">
                <a:solidFill>
                  <a:schemeClr val="bg2"/>
                </a:solidFill>
              </a:rPr>
              <a:t> new activities or games</a:t>
            </a:r>
          </a:p>
          <a:p>
            <a:pPr marL="1028700" indent="-1028700">
              <a:buFont typeface="+mj-lt"/>
              <a:buAutoNum type="romanUcPeriod"/>
            </a:pPr>
            <a:r>
              <a:rPr lang="it-IT" sz="3200" dirty="0" err="1">
                <a:solidFill>
                  <a:schemeClr val="bg2"/>
                </a:solidFill>
              </a:rPr>
              <a:t>Let’s</a:t>
            </a:r>
            <a:r>
              <a:rPr lang="it-IT" sz="3200" dirty="0">
                <a:solidFill>
                  <a:schemeClr val="bg2"/>
                </a:solidFill>
              </a:rPr>
              <a:t> do a </a:t>
            </a:r>
            <a:r>
              <a:rPr lang="it-IT" sz="3200" dirty="0" err="1">
                <a:solidFill>
                  <a:schemeClr val="bg2"/>
                </a:solidFill>
              </a:rPr>
              <a:t>brainstorm</a:t>
            </a:r>
            <a:r>
              <a:rPr lang="it-IT" sz="3200" dirty="0">
                <a:solidFill>
                  <a:schemeClr val="bg2"/>
                </a:solidFill>
              </a:rPr>
              <a:t>!</a:t>
            </a:r>
          </a:p>
          <a:p>
            <a:pPr marL="1028700" indent="-1028700">
              <a:buFont typeface="+mj-lt"/>
              <a:buAutoNum type="romanUcPeriod"/>
            </a:pPr>
            <a:r>
              <a:rPr lang="it-IT" sz="3200" dirty="0">
                <a:solidFill>
                  <a:schemeClr val="bg2"/>
                </a:solidFill>
              </a:rPr>
              <a:t>Share </a:t>
            </a:r>
            <a:r>
              <a:rPr lang="it-IT" sz="3200" dirty="0" err="1">
                <a:solidFill>
                  <a:schemeClr val="bg2"/>
                </a:solidFill>
              </a:rPr>
              <a:t>your</a:t>
            </a:r>
            <a:r>
              <a:rPr lang="it-IT" sz="3200" dirty="0">
                <a:solidFill>
                  <a:schemeClr val="bg2"/>
                </a:solidFill>
              </a:rPr>
              <a:t> new </a:t>
            </a:r>
            <a:r>
              <a:rPr lang="it-IT" sz="3200" dirty="0" err="1">
                <a:solidFill>
                  <a:schemeClr val="bg2"/>
                </a:solidFill>
              </a:rPr>
              <a:t>ideas</a:t>
            </a:r>
            <a:r>
              <a:rPr lang="it-IT" sz="3200" dirty="0">
                <a:solidFill>
                  <a:schemeClr val="bg2"/>
                </a:solidFill>
              </a:rPr>
              <a:t> with the class</a:t>
            </a:r>
          </a:p>
          <a:p>
            <a:pPr marL="400050" indent="-400050">
              <a:buFont typeface="+mj-lt"/>
              <a:buAutoNum type="romanUcPeriod"/>
            </a:pPr>
            <a:endParaRPr lang="it-IT" dirty="0"/>
          </a:p>
        </p:txBody>
      </p:sp>
    </p:spTree>
    <p:extLst>
      <p:ext uri="{BB962C8B-B14F-4D97-AF65-F5344CB8AC3E}">
        <p14:creationId xmlns:p14="http://schemas.microsoft.com/office/powerpoint/2010/main" val="266822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624523-750E-4519-8E36-C6EFBB6FB3E9}"/>
              </a:ext>
            </a:extLst>
          </p:cNvPr>
          <p:cNvSpPr>
            <a:spLocks noGrp="1"/>
          </p:cNvSpPr>
          <p:nvPr>
            <p:ph type="title"/>
          </p:nvPr>
        </p:nvSpPr>
        <p:spPr>
          <a:xfrm>
            <a:off x="2799184" y="-646146"/>
            <a:ext cx="8630817" cy="6337819"/>
          </a:xfrm>
        </p:spPr>
        <p:txBody>
          <a:bodyPr wrap="square">
            <a:normAutofit/>
          </a:bodyPr>
          <a:lstStyle/>
          <a:p>
            <a:pPr algn="ctr"/>
            <a:r>
              <a:rPr lang="it-IT" sz="4400" b="1" dirty="0">
                <a:solidFill>
                  <a:schemeClr val="bg1"/>
                </a:solidFill>
                <a:latin typeface="+mn-lt"/>
              </a:rPr>
              <a:t>PLANNING</a:t>
            </a:r>
            <a:br>
              <a:rPr lang="it-IT" sz="2200" dirty="0">
                <a:solidFill>
                  <a:schemeClr val="bg1"/>
                </a:solidFill>
                <a:latin typeface="+mn-lt"/>
              </a:rPr>
            </a:br>
            <a:br>
              <a:rPr lang="it-IT" sz="2200" dirty="0">
                <a:solidFill>
                  <a:schemeClr val="bg1"/>
                </a:solidFill>
                <a:latin typeface="+mn-lt"/>
              </a:rPr>
            </a:br>
            <a:r>
              <a:rPr lang="it-IT" sz="2000" dirty="0" err="1">
                <a:solidFill>
                  <a:schemeClr val="bg1"/>
                </a:solidFill>
                <a:latin typeface="Arial Rounded MT Bold" panose="020F0704030504030204" pitchFamily="34" charset="0"/>
              </a:rPr>
              <a:t>Understanding</a:t>
            </a:r>
            <a:r>
              <a:rPr lang="it-IT" sz="2000" dirty="0">
                <a:solidFill>
                  <a:schemeClr val="bg1"/>
                </a:solidFill>
                <a:latin typeface="Arial Rounded MT Bold" panose="020F0704030504030204" pitchFamily="34" charset="0"/>
              </a:rPr>
              <a:t> </a:t>
            </a:r>
            <a:r>
              <a:rPr lang="it-IT" sz="2000" dirty="0" err="1">
                <a:solidFill>
                  <a:schemeClr val="bg1"/>
                </a:solidFill>
                <a:latin typeface="Arial Rounded MT Bold" panose="020F0704030504030204" pitchFamily="34" charset="0"/>
              </a:rPr>
              <a:t>how</a:t>
            </a:r>
            <a:r>
              <a:rPr lang="it-IT" sz="2000" dirty="0">
                <a:solidFill>
                  <a:schemeClr val="bg1"/>
                </a:solidFill>
                <a:latin typeface="Arial Rounded MT Bold" panose="020F0704030504030204" pitchFamily="34" charset="0"/>
              </a:rPr>
              <a:t> </a:t>
            </a:r>
            <a:r>
              <a:rPr lang="it-IT" sz="2000" dirty="0" err="1">
                <a:solidFill>
                  <a:schemeClr val="bg1"/>
                </a:solidFill>
                <a:latin typeface="Arial Rounded MT Bold" panose="020F0704030504030204" pitchFamily="34" charset="0"/>
              </a:rPr>
              <a:t>much</a:t>
            </a:r>
            <a:r>
              <a:rPr lang="it-IT" sz="2000" dirty="0">
                <a:solidFill>
                  <a:schemeClr val="bg1"/>
                </a:solidFill>
                <a:latin typeface="Arial Rounded MT Bold" panose="020F0704030504030204" pitchFamily="34" charset="0"/>
              </a:rPr>
              <a:t> time </a:t>
            </a:r>
            <a:r>
              <a:rPr lang="it-IT" sz="2000" dirty="0" err="1">
                <a:solidFill>
                  <a:schemeClr val="bg1"/>
                </a:solidFill>
                <a:latin typeface="Arial Rounded MT Bold" panose="020F0704030504030204" pitchFamily="34" charset="0"/>
              </a:rPr>
              <a:t>you</a:t>
            </a:r>
            <a:r>
              <a:rPr lang="it-IT" sz="2000" dirty="0">
                <a:solidFill>
                  <a:schemeClr val="bg1"/>
                </a:solidFill>
                <a:latin typeface="Arial Rounded MT Bold" panose="020F0704030504030204" pitchFamily="34" charset="0"/>
              </a:rPr>
              <a:t> </a:t>
            </a:r>
            <a:r>
              <a:rPr lang="it-IT" sz="2000" dirty="0" err="1">
                <a:solidFill>
                  <a:schemeClr val="bg1"/>
                </a:solidFill>
                <a:latin typeface="Arial Rounded MT Bold" panose="020F0704030504030204" pitchFamily="34" charset="0"/>
              </a:rPr>
              <a:t>want</a:t>
            </a:r>
            <a:r>
              <a:rPr lang="it-IT" sz="2000" dirty="0">
                <a:solidFill>
                  <a:schemeClr val="bg1"/>
                </a:solidFill>
                <a:latin typeface="Arial Rounded MT Bold" panose="020F0704030504030204" pitchFamily="34" charset="0"/>
              </a:rPr>
              <a:t> to </a:t>
            </a:r>
            <a:r>
              <a:rPr lang="it-IT" sz="2000" dirty="0" err="1">
                <a:solidFill>
                  <a:schemeClr val="bg1"/>
                </a:solidFill>
                <a:latin typeface="Arial Rounded MT Bold" panose="020F0704030504030204" pitchFamily="34" charset="0"/>
              </a:rPr>
              <a:t>spend</a:t>
            </a:r>
            <a:r>
              <a:rPr lang="it-IT" sz="2000" dirty="0">
                <a:solidFill>
                  <a:schemeClr val="bg1"/>
                </a:solidFill>
                <a:latin typeface="Arial Rounded MT Bold" panose="020F0704030504030204" pitchFamily="34" charset="0"/>
              </a:rPr>
              <a:t> on a </a:t>
            </a:r>
            <a:r>
              <a:rPr lang="it-IT" sz="2000" dirty="0" err="1">
                <a:solidFill>
                  <a:schemeClr val="bg1"/>
                </a:solidFill>
                <a:latin typeface="Arial Rounded MT Bold" panose="020F0704030504030204" pitchFamily="34" charset="0"/>
              </a:rPr>
              <a:t>topic</a:t>
            </a:r>
            <a:r>
              <a:rPr lang="it-IT" sz="2000" dirty="0">
                <a:solidFill>
                  <a:schemeClr val="bg1"/>
                </a:solidFill>
                <a:latin typeface="Arial Rounded MT Bold" panose="020F0704030504030204" pitchFamily="34" charset="0"/>
              </a:rPr>
              <a:t> </a:t>
            </a:r>
            <a:r>
              <a:rPr lang="it-IT" sz="2000" dirty="0" err="1">
                <a:solidFill>
                  <a:schemeClr val="bg1"/>
                </a:solidFill>
                <a:latin typeface="Arial Rounded MT Bold" panose="020F0704030504030204" pitchFamily="34" charset="0"/>
              </a:rPr>
              <a:t>is</a:t>
            </a:r>
            <a:r>
              <a:rPr lang="it-IT" sz="2000" dirty="0">
                <a:solidFill>
                  <a:schemeClr val="bg1"/>
                </a:solidFill>
                <a:latin typeface="Arial Rounded MT Bold" panose="020F0704030504030204" pitchFamily="34" charset="0"/>
              </a:rPr>
              <a:t> </a:t>
            </a:r>
            <a:r>
              <a:rPr lang="it-IT" sz="2000" dirty="0" err="1">
                <a:solidFill>
                  <a:schemeClr val="bg1"/>
                </a:solidFill>
                <a:latin typeface="Arial Rounded MT Bold" panose="020F0704030504030204" pitchFamily="34" charset="0"/>
              </a:rPr>
              <a:t>as</a:t>
            </a:r>
            <a:r>
              <a:rPr lang="it-IT" sz="2000" dirty="0">
                <a:solidFill>
                  <a:schemeClr val="bg1"/>
                </a:solidFill>
                <a:latin typeface="Arial Rounded MT Bold" panose="020F0704030504030204" pitchFamily="34" charset="0"/>
              </a:rPr>
              <a:t> </a:t>
            </a:r>
            <a:r>
              <a:rPr lang="it-IT" sz="2000" dirty="0" err="1">
                <a:solidFill>
                  <a:schemeClr val="bg1"/>
                </a:solidFill>
                <a:latin typeface="Arial Rounded MT Bold" panose="020F0704030504030204" pitchFamily="34" charset="0"/>
              </a:rPr>
              <a:t>important</a:t>
            </a:r>
            <a:r>
              <a:rPr lang="it-IT" sz="2000" dirty="0">
                <a:solidFill>
                  <a:schemeClr val="bg1"/>
                </a:solidFill>
                <a:latin typeface="Arial Rounded MT Bold" panose="020F0704030504030204" pitchFamily="34" charset="0"/>
              </a:rPr>
              <a:t> </a:t>
            </a:r>
            <a:r>
              <a:rPr lang="it-IT" sz="2000" dirty="0" err="1">
                <a:solidFill>
                  <a:schemeClr val="bg1"/>
                </a:solidFill>
                <a:latin typeface="Arial Rounded MT Bold" panose="020F0704030504030204" pitchFamily="34" charset="0"/>
              </a:rPr>
              <a:t>as</a:t>
            </a:r>
            <a:r>
              <a:rPr lang="it-IT" sz="2000" dirty="0">
                <a:solidFill>
                  <a:schemeClr val="bg1"/>
                </a:solidFill>
                <a:latin typeface="Arial Rounded MT Bold" panose="020F0704030504030204" pitchFamily="34" charset="0"/>
              </a:rPr>
              <a:t> </a:t>
            </a:r>
            <a:r>
              <a:rPr lang="it-IT" sz="2000" dirty="0" err="1">
                <a:solidFill>
                  <a:schemeClr val="bg1"/>
                </a:solidFill>
                <a:latin typeface="Arial Rounded MT Bold" panose="020F0704030504030204" pitchFamily="34" charset="0"/>
              </a:rPr>
              <a:t>knowing</a:t>
            </a:r>
            <a:r>
              <a:rPr lang="it-IT" sz="2000" dirty="0">
                <a:solidFill>
                  <a:schemeClr val="bg1"/>
                </a:solidFill>
                <a:latin typeface="Arial Rounded MT Bold" panose="020F0704030504030204" pitchFamily="34" charset="0"/>
              </a:rPr>
              <a:t> the </a:t>
            </a:r>
            <a:r>
              <a:rPr lang="it-IT" sz="2000" dirty="0" err="1">
                <a:solidFill>
                  <a:schemeClr val="bg1"/>
                </a:solidFill>
                <a:latin typeface="Arial Rounded MT Bold" panose="020F0704030504030204" pitchFamily="34" charset="0"/>
              </a:rPr>
              <a:t>topic</a:t>
            </a:r>
            <a:r>
              <a:rPr lang="it-IT" sz="2000" dirty="0">
                <a:solidFill>
                  <a:schemeClr val="bg1"/>
                </a:solidFill>
                <a:latin typeface="Arial Rounded MT Bold" panose="020F0704030504030204" pitchFamily="34" charset="0"/>
              </a:rPr>
              <a:t> </a:t>
            </a:r>
            <a:r>
              <a:rPr lang="it-IT" sz="2000" dirty="0" err="1">
                <a:solidFill>
                  <a:schemeClr val="bg1"/>
                </a:solidFill>
                <a:latin typeface="Arial Rounded MT Bold" panose="020F0704030504030204" pitchFamily="34" charset="0"/>
              </a:rPr>
              <a:t>you</a:t>
            </a:r>
            <a:r>
              <a:rPr lang="it-IT" sz="2000" dirty="0">
                <a:solidFill>
                  <a:schemeClr val="bg1"/>
                </a:solidFill>
                <a:latin typeface="Arial Rounded MT Bold" panose="020F0704030504030204" pitchFamily="34" charset="0"/>
              </a:rPr>
              <a:t> are </a:t>
            </a:r>
            <a:r>
              <a:rPr lang="it-IT" sz="2000" dirty="0" err="1">
                <a:solidFill>
                  <a:schemeClr val="bg1"/>
                </a:solidFill>
                <a:latin typeface="Arial Rounded MT Bold" panose="020F0704030504030204" pitchFamily="34" charset="0"/>
              </a:rPr>
              <a:t>going</a:t>
            </a:r>
            <a:r>
              <a:rPr lang="it-IT" sz="2000" dirty="0">
                <a:solidFill>
                  <a:schemeClr val="bg1"/>
                </a:solidFill>
                <a:latin typeface="Arial Rounded MT Bold" panose="020F0704030504030204" pitchFamily="34" charset="0"/>
              </a:rPr>
              <a:t> to talk </a:t>
            </a:r>
            <a:r>
              <a:rPr lang="it-IT" sz="2000" dirty="0" err="1">
                <a:solidFill>
                  <a:schemeClr val="bg1"/>
                </a:solidFill>
                <a:latin typeface="Arial Rounded MT Bold" panose="020F0704030504030204" pitchFamily="34" charset="0"/>
              </a:rPr>
              <a:t>about</a:t>
            </a:r>
            <a:r>
              <a:rPr lang="it-IT" sz="2000" dirty="0">
                <a:solidFill>
                  <a:schemeClr val="bg1"/>
                </a:solidFill>
                <a:latin typeface="Arial Rounded MT Bold" panose="020F0704030504030204" pitchFamily="34" charset="0"/>
              </a:rPr>
              <a:t>.</a:t>
            </a:r>
            <a:br>
              <a:rPr lang="it-IT" sz="2200" dirty="0">
                <a:solidFill>
                  <a:schemeClr val="bg1"/>
                </a:solidFill>
                <a:latin typeface="Arial Rounded MT Bold" panose="020F0704030504030204" pitchFamily="34" charset="0"/>
              </a:rPr>
            </a:br>
            <a:br>
              <a:rPr lang="it-IT" sz="2200" dirty="0">
                <a:solidFill>
                  <a:schemeClr val="bg1"/>
                </a:solidFill>
                <a:latin typeface="+mn-lt"/>
              </a:rPr>
            </a:br>
            <a:r>
              <a:rPr lang="it-IT" sz="1300" b="1" dirty="0">
                <a:solidFill>
                  <a:schemeClr val="tx1"/>
                </a:solidFill>
                <a:latin typeface="Arial Rounded MT Bold" panose="020F0704030504030204" pitchFamily="34" charset="0"/>
              </a:rPr>
              <a:t>Pianificare il tempo a disposizione è di fondamentale importanza. </a:t>
            </a:r>
            <a:br>
              <a:rPr lang="it-IT" sz="2200" b="1" dirty="0">
                <a:solidFill>
                  <a:schemeClr val="tx1"/>
                </a:solidFill>
                <a:latin typeface="Arial Rounded MT Bold" panose="020F0704030504030204" pitchFamily="34" charset="0"/>
              </a:rPr>
            </a:br>
            <a:br>
              <a:rPr lang="it-IT" sz="2200" b="1" dirty="0">
                <a:solidFill>
                  <a:schemeClr val="tx1"/>
                </a:solidFill>
                <a:latin typeface="Arial Rounded MT Bold" panose="020F0704030504030204" pitchFamily="34" charset="0"/>
              </a:rPr>
            </a:br>
            <a:r>
              <a:rPr lang="it-IT" sz="2200" dirty="0" err="1">
                <a:solidFill>
                  <a:schemeClr val="bg1"/>
                </a:solidFill>
                <a:latin typeface="Arial Rounded MT Bold" panose="020F0704030504030204" pitchFamily="34" charset="0"/>
              </a:rPr>
              <a:t>Every</a:t>
            </a:r>
            <a:r>
              <a:rPr lang="it-IT" sz="2200" dirty="0">
                <a:solidFill>
                  <a:schemeClr val="bg1"/>
                </a:solidFill>
                <a:latin typeface="Arial Rounded MT Bold" panose="020F0704030504030204" pitchFamily="34" charset="0"/>
              </a:rPr>
              <a:t> activity </a:t>
            </a:r>
            <a:r>
              <a:rPr lang="it-IT" sz="2200" dirty="0" err="1">
                <a:solidFill>
                  <a:schemeClr val="bg1"/>
                </a:solidFill>
                <a:latin typeface="Arial Rounded MT Bold" panose="020F0704030504030204" pitchFamily="34" charset="0"/>
              </a:rPr>
              <a:t>needs</a:t>
            </a:r>
            <a:r>
              <a:rPr lang="it-IT" sz="2200" dirty="0">
                <a:solidFill>
                  <a:schemeClr val="bg1"/>
                </a:solidFill>
                <a:latin typeface="Arial Rounded MT Bold" panose="020F0704030504030204" pitchFamily="34" charset="0"/>
              </a:rPr>
              <a:t> to </a:t>
            </a:r>
            <a:r>
              <a:rPr lang="it-IT" sz="2200" dirty="0" err="1">
                <a:solidFill>
                  <a:schemeClr val="bg1"/>
                </a:solidFill>
                <a:latin typeface="Arial Rounded MT Bold" panose="020F0704030504030204" pitchFamily="34" charset="0"/>
              </a:rPr>
              <a:t>respect</a:t>
            </a:r>
            <a:r>
              <a:rPr lang="it-IT" sz="2200" dirty="0">
                <a:solidFill>
                  <a:schemeClr val="bg1"/>
                </a:solidFill>
                <a:latin typeface="Arial Rounded MT Bold" panose="020F0704030504030204" pitchFamily="34" charset="0"/>
              </a:rPr>
              <a:t> the timing </a:t>
            </a:r>
            <a:r>
              <a:rPr lang="it-IT" sz="2200" dirty="0" err="1">
                <a:solidFill>
                  <a:schemeClr val="bg1"/>
                </a:solidFill>
                <a:latin typeface="Arial Rounded MT Bold" panose="020F0704030504030204" pitchFamily="34" charset="0"/>
              </a:rPr>
              <a:t>you</a:t>
            </a:r>
            <a:r>
              <a:rPr lang="it-IT" sz="2200" dirty="0">
                <a:solidFill>
                  <a:schemeClr val="bg1"/>
                </a:solidFill>
                <a:latin typeface="Arial Rounded MT Bold" panose="020F0704030504030204" pitchFamily="34" charset="0"/>
              </a:rPr>
              <a:t> </a:t>
            </a:r>
            <a:r>
              <a:rPr lang="it-IT" sz="2200" dirty="0" err="1">
                <a:solidFill>
                  <a:schemeClr val="bg1"/>
                </a:solidFill>
                <a:latin typeface="Arial Rounded MT Bold" panose="020F0704030504030204" pitchFamily="34" charset="0"/>
              </a:rPr>
              <a:t>have</a:t>
            </a:r>
            <a:r>
              <a:rPr lang="it-IT" sz="2200" dirty="0">
                <a:solidFill>
                  <a:schemeClr val="bg1"/>
                </a:solidFill>
                <a:latin typeface="Arial Rounded MT Bold" panose="020F0704030504030204" pitchFamily="34" charset="0"/>
              </a:rPr>
              <a:t> </a:t>
            </a:r>
            <a:r>
              <a:rPr lang="it-IT" sz="2200" dirty="0" err="1">
                <a:solidFill>
                  <a:schemeClr val="bg1"/>
                </a:solidFill>
                <a:latin typeface="Arial Rounded MT Bold" panose="020F0704030504030204" pitchFamily="34" charset="0"/>
              </a:rPr>
              <a:t>decided</a:t>
            </a:r>
            <a:r>
              <a:rPr lang="it-IT" sz="2200" dirty="0">
                <a:solidFill>
                  <a:schemeClr val="bg1"/>
                </a:solidFill>
                <a:latin typeface="Arial Rounded MT Bold" panose="020F0704030504030204" pitchFamily="34" charset="0"/>
              </a:rPr>
              <a:t> </a:t>
            </a:r>
            <a:r>
              <a:rPr lang="it-IT" sz="2200" dirty="0" err="1">
                <a:solidFill>
                  <a:schemeClr val="bg1"/>
                </a:solidFill>
                <a:latin typeface="Arial Rounded MT Bold" panose="020F0704030504030204" pitchFamily="34" charset="0"/>
              </a:rPr>
              <a:t>as</a:t>
            </a:r>
            <a:r>
              <a:rPr lang="it-IT" sz="2200" dirty="0">
                <a:solidFill>
                  <a:schemeClr val="bg1"/>
                </a:solidFill>
                <a:latin typeface="Arial Rounded MT Bold" panose="020F0704030504030204" pitchFamily="34" charset="0"/>
              </a:rPr>
              <a:t> </a:t>
            </a:r>
            <a:r>
              <a:rPr lang="it-IT" sz="2200" dirty="0" err="1">
                <a:solidFill>
                  <a:schemeClr val="bg1"/>
                </a:solidFill>
                <a:latin typeface="Arial Rounded MT Bold" panose="020F0704030504030204" pitchFamily="34" charset="0"/>
              </a:rPr>
              <a:t>much</a:t>
            </a:r>
            <a:r>
              <a:rPr lang="it-IT" sz="2200" dirty="0">
                <a:solidFill>
                  <a:schemeClr val="bg1"/>
                </a:solidFill>
                <a:latin typeface="Arial Rounded MT Bold" panose="020F0704030504030204" pitchFamily="34" charset="0"/>
              </a:rPr>
              <a:t> </a:t>
            </a:r>
            <a:r>
              <a:rPr lang="it-IT" sz="2200" dirty="0" err="1">
                <a:solidFill>
                  <a:schemeClr val="bg1"/>
                </a:solidFill>
                <a:latin typeface="Arial Rounded MT Bold" panose="020F0704030504030204" pitchFamily="34" charset="0"/>
              </a:rPr>
              <a:t>as</a:t>
            </a:r>
            <a:r>
              <a:rPr lang="it-IT" sz="2200" dirty="0">
                <a:solidFill>
                  <a:schemeClr val="bg1"/>
                </a:solidFill>
                <a:latin typeface="Arial Rounded MT Bold" panose="020F0704030504030204" pitchFamily="34" charset="0"/>
              </a:rPr>
              <a:t> </a:t>
            </a:r>
            <a:r>
              <a:rPr lang="it-IT" sz="2200" dirty="0" err="1">
                <a:solidFill>
                  <a:schemeClr val="bg1"/>
                </a:solidFill>
                <a:latin typeface="Arial Rounded MT Bold" panose="020F0704030504030204" pitchFamily="34" charset="0"/>
              </a:rPr>
              <a:t>you</a:t>
            </a:r>
            <a:r>
              <a:rPr lang="it-IT" sz="2200" dirty="0">
                <a:solidFill>
                  <a:schemeClr val="bg1"/>
                </a:solidFill>
                <a:latin typeface="Arial Rounded MT Bold" panose="020F0704030504030204" pitchFamily="34" charset="0"/>
              </a:rPr>
              <a:t> can</a:t>
            </a:r>
            <a:br>
              <a:rPr lang="it-IT" sz="2200" dirty="0">
                <a:solidFill>
                  <a:schemeClr val="bg1"/>
                </a:solidFill>
                <a:latin typeface="Arial Rounded MT Bold" panose="020F0704030504030204" pitchFamily="34" charset="0"/>
              </a:rPr>
            </a:br>
            <a:br>
              <a:rPr lang="it-IT" sz="1300" dirty="0">
                <a:solidFill>
                  <a:schemeClr val="bg1"/>
                </a:solidFill>
                <a:latin typeface="Arial Rounded MT Bold" panose="020F0704030504030204" pitchFamily="34" charset="0"/>
              </a:rPr>
            </a:br>
            <a:r>
              <a:rPr lang="it-IT" sz="1300" dirty="0">
                <a:solidFill>
                  <a:schemeClr val="tx1"/>
                </a:solidFill>
                <a:latin typeface="Arial Rounded MT Bold" panose="020F0704030504030204" pitchFamily="34" charset="0"/>
              </a:rPr>
              <a:t>Ogni attività deve cercare di rispettare le tempistiche decise dal docente il più possibile.</a:t>
            </a:r>
            <a:br>
              <a:rPr lang="it-IT" sz="1300" dirty="0">
                <a:solidFill>
                  <a:schemeClr val="tx1"/>
                </a:solidFill>
                <a:latin typeface="Arial Rounded MT Bold" panose="020F0704030504030204" pitchFamily="34" charset="0"/>
              </a:rPr>
            </a:br>
            <a:endParaRPr lang="it-IT" sz="1300" dirty="0">
              <a:solidFill>
                <a:schemeClr val="tx1"/>
              </a:solidFill>
              <a:latin typeface="Arial Rounded MT Bold" panose="020F0704030504030204" pitchFamily="34" charset="0"/>
            </a:endParaRPr>
          </a:p>
        </p:txBody>
      </p:sp>
      <p:sp>
        <p:nvSpPr>
          <p:cNvPr id="3" name="Segnaposto testo 2">
            <a:extLst>
              <a:ext uri="{FF2B5EF4-FFF2-40B4-BE49-F238E27FC236}">
                <a16:creationId xmlns:a16="http://schemas.microsoft.com/office/drawing/2014/main" id="{46ADDDEB-4643-4998-947A-394A64FA2322}"/>
              </a:ext>
            </a:extLst>
          </p:cNvPr>
          <p:cNvSpPr>
            <a:spLocks noGrp="1"/>
          </p:cNvSpPr>
          <p:nvPr>
            <p:ph type="body" idx="1"/>
          </p:nvPr>
        </p:nvSpPr>
        <p:spPr>
          <a:xfrm>
            <a:off x="4534678" y="5878285"/>
            <a:ext cx="6027574" cy="811763"/>
          </a:xfrm>
        </p:spPr>
        <p:txBody>
          <a:bodyPr/>
          <a:lstStyle/>
          <a:p>
            <a:endParaRPr lang="it-IT" dirty="0"/>
          </a:p>
        </p:txBody>
      </p:sp>
    </p:spTree>
    <p:extLst>
      <p:ext uri="{BB962C8B-B14F-4D97-AF65-F5344CB8AC3E}">
        <p14:creationId xmlns:p14="http://schemas.microsoft.com/office/powerpoint/2010/main" val="617201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B9D0B36-AD88-4E54-8961-421238098F22}"/>
              </a:ext>
            </a:extLst>
          </p:cNvPr>
          <p:cNvSpPr>
            <a:spLocks noGrp="1"/>
          </p:cNvSpPr>
          <p:nvPr>
            <p:ph type="title"/>
          </p:nvPr>
        </p:nvSpPr>
        <p:spPr>
          <a:xfrm>
            <a:off x="3242929" y="298581"/>
            <a:ext cx="8187071" cy="1744824"/>
          </a:xfrm>
        </p:spPr>
        <p:txBody>
          <a:bodyPr>
            <a:normAutofit/>
          </a:bodyPr>
          <a:lstStyle/>
          <a:p>
            <a:pPr algn="ctr"/>
            <a:r>
              <a:rPr lang="it-IT" sz="4400" dirty="0" err="1">
                <a:solidFill>
                  <a:schemeClr val="bg1"/>
                </a:solidFill>
              </a:rPr>
              <a:t>Choose</a:t>
            </a:r>
            <a:r>
              <a:rPr lang="it-IT" sz="4400" dirty="0">
                <a:solidFill>
                  <a:schemeClr val="bg1"/>
                </a:solidFill>
              </a:rPr>
              <a:t> a </a:t>
            </a:r>
            <a:r>
              <a:rPr lang="it-IT" sz="4400" dirty="0" err="1">
                <a:solidFill>
                  <a:schemeClr val="bg1"/>
                </a:solidFill>
              </a:rPr>
              <a:t>subject</a:t>
            </a:r>
            <a:r>
              <a:rPr lang="it-IT" sz="4400" dirty="0">
                <a:solidFill>
                  <a:schemeClr val="bg1"/>
                </a:solidFill>
              </a:rPr>
              <a:t>, and </a:t>
            </a:r>
            <a:r>
              <a:rPr lang="it-IT" sz="4400" dirty="0" err="1">
                <a:solidFill>
                  <a:schemeClr val="bg1"/>
                </a:solidFill>
              </a:rPr>
              <a:t>then</a:t>
            </a:r>
            <a:r>
              <a:rPr lang="it-IT" sz="4400" dirty="0">
                <a:solidFill>
                  <a:schemeClr val="bg1"/>
                </a:solidFill>
              </a:rPr>
              <a:t> a </a:t>
            </a:r>
            <a:r>
              <a:rPr lang="it-IT" sz="4400" dirty="0" err="1">
                <a:solidFill>
                  <a:schemeClr val="bg1"/>
                </a:solidFill>
              </a:rPr>
              <a:t>topic</a:t>
            </a:r>
            <a:endParaRPr lang="it-IT" sz="4400" dirty="0">
              <a:solidFill>
                <a:schemeClr val="bg1"/>
              </a:solidFill>
            </a:endParaRPr>
          </a:p>
        </p:txBody>
      </p:sp>
      <p:sp>
        <p:nvSpPr>
          <p:cNvPr id="3" name="Segnaposto testo 2">
            <a:extLst>
              <a:ext uri="{FF2B5EF4-FFF2-40B4-BE49-F238E27FC236}">
                <a16:creationId xmlns:a16="http://schemas.microsoft.com/office/drawing/2014/main" id="{C95CA7EC-17F9-4D0B-ACED-FB001E9E071F}"/>
              </a:ext>
            </a:extLst>
          </p:cNvPr>
          <p:cNvSpPr>
            <a:spLocks noGrp="1"/>
          </p:cNvSpPr>
          <p:nvPr>
            <p:ph type="body" idx="1"/>
          </p:nvPr>
        </p:nvSpPr>
        <p:spPr>
          <a:xfrm>
            <a:off x="3242929" y="2043405"/>
            <a:ext cx="8355021" cy="4516014"/>
          </a:xfrm>
        </p:spPr>
        <p:txBody>
          <a:bodyPr>
            <a:normAutofit/>
          </a:bodyPr>
          <a:lstStyle/>
          <a:p>
            <a:endParaRPr lang="it-IT" dirty="0"/>
          </a:p>
          <a:p>
            <a:pPr algn="ctr"/>
            <a:r>
              <a:rPr lang="it-IT" dirty="0" err="1"/>
              <a:t>You</a:t>
            </a:r>
            <a:r>
              <a:rPr lang="it-IT" dirty="0"/>
              <a:t> can decide to </a:t>
            </a:r>
            <a:r>
              <a:rPr lang="it-IT" dirty="0" err="1"/>
              <a:t>choose</a:t>
            </a:r>
            <a:r>
              <a:rPr lang="it-IT" dirty="0"/>
              <a:t> a </a:t>
            </a:r>
            <a:r>
              <a:rPr lang="it-IT" dirty="0" err="1"/>
              <a:t>specific</a:t>
            </a:r>
            <a:r>
              <a:rPr lang="it-IT" dirty="0"/>
              <a:t> </a:t>
            </a:r>
            <a:r>
              <a:rPr lang="it-IT" dirty="0" err="1"/>
              <a:t>subject</a:t>
            </a:r>
            <a:r>
              <a:rPr lang="it-IT" dirty="0"/>
              <a:t> and focus on </a:t>
            </a:r>
            <a:r>
              <a:rPr lang="it-IT" dirty="0" err="1"/>
              <a:t>it</a:t>
            </a:r>
            <a:r>
              <a:rPr lang="it-IT" dirty="0"/>
              <a:t>, or </a:t>
            </a:r>
            <a:r>
              <a:rPr lang="it-IT" dirty="0" err="1"/>
              <a:t>you</a:t>
            </a:r>
            <a:r>
              <a:rPr lang="it-IT" dirty="0"/>
              <a:t> can </a:t>
            </a:r>
            <a:r>
              <a:rPr lang="it-IT" dirty="0" err="1"/>
              <a:t>prefer</a:t>
            </a:r>
            <a:r>
              <a:rPr lang="it-IT" dirty="0"/>
              <a:t> to </a:t>
            </a:r>
            <a:r>
              <a:rPr lang="it-IT" dirty="0" err="1"/>
              <a:t>choose</a:t>
            </a:r>
            <a:r>
              <a:rPr lang="it-IT" dirty="0"/>
              <a:t> </a:t>
            </a:r>
            <a:r>
              <a:rPr lang="it-IT" dirty="0" err="1"/>
              <a:t>two</a:t>
            </a:r>
            <a:r>
              <a:rPr lang="it-IT" dirty="0"/>
              <a:t> or more </a:t>
            </a:r>
            <a:r>
              <a:rPr lang="it-IT" dirty="0" err="1"/>
              <a:t>subjects</a:t>
            </a:r>
            <a:r>
              <a:rPr lang="it-IT" dirty="0"/>
              <a:t> and </a:t>
            </a:r>
            <a:r>
              <a:rPr lang="it-IT" dirty="0" err="1"/>
              <a:t>then</a:t>
            </a:r>
            <a:r>
              <a:rPr lang="it-IT" dirty="0"/>
              <a:t> </a:t>
            </a:r>
            <a:r>
              <a:rPr lang="it-IT" dirty="0" err="1"/>
              <a:t>find</a:t>
            </a:r>
            <a:r>
              <a:rPr lang="it-IT" dirty="0"/>
              <a:t> a </a:t>
            </a:r>
            <a:r>
              <a:rPr lang="it-IT" dirty="0" err="1"/>
              <a:t>topic</a:t>
            </a:r>
            <a:r>
              <a:rPr lang="it-IT" dirty="0"/>
              <a:t> </a:t>
            </a:r>
            <a:r>
              <a:rPr lang="it-IT" dirty="0" err="1"/>
              <a:t>that</a:t>
            </a:r>
            <a:r>
              <a:rPr lang="it-IT" dirty="0"/>
              <a:t> can link </a:t>
            </a:r>
            <a:r>
              <a:rPr lang="it-IT" dirty="0" err="1"/>
              <a:t>them</a:t>
            </a:r>
            <a:r>
              <a:rPr lang="it-IT" dirty="0"/>
              <a:t>.</a:t>
            </a:r>
          </a:p>
          <a:p>
            <a:endParaRPr lang="it-IT" dirty="0"/>
          </a:p>
          <a:p>
            <a:pPr algn="ctr"/>
            <a:r>
              <a:rPr lang="it-IT" sz="1400" dirty="0">
                <a:solidFill>
                  <a:schemeClr val="tx1"/>
                </a:solidFill>
              </a:rPr>
              <a:t>Non necessariamente si deve focalizzare l’attenzione su una materia singola, può anche essere che si lavori su un piano interdisciplinare: </a:t>
            </a:r>
            <a:r>
              <a:rPr lang="it-IT" sz="1400" dirty="0" err="1">
                <a:solidFill>
                  <a:schemeClr val="tx1"/>
                </a:solidFill>
              </a:rPr>
              <a:t>sceglienDo</a:t>
            </a:r>
            <a:r>
              <a:rPr lang="it-IT" sz="1400" dirty="0">
                <a:solidFill>
                  <a:schemeClr val="tx1"/>
                </a:solidFill>
              </a:rPr>
              <a:t> più materie collegabili rispetto ad un argomento specifico.</a:t>
            </a:r>
          </a:p>
          <a:p>
            <a:endParaRPr lang="it-IT" dirty="0"/>
          </a:p>
        </p:txBody>
      </p:sp>
    </p:spTree>
    <p:extLst>
      <p:ext uri="{BB962C8B-B14F-4D97-AF65-F5344CB8AC3E}">
        <p14:creationId xmlns:p14="http://schemas.microsoft.com/office/powerpoint/2010/main" val="4133566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296687-29CD-4915-AD59-480F7D9F5861}"/>
              </a:ext>
            </a:extLst>
          </p:cNvPr>
          <p:cNvSpPr>
            <a:spLocks noGrp="1"/>
          </p:cNvSpPr>
          <p:nvPr>
            <p:ph type="title"/>
          </p:nvPr>
        </p:nvSpPr>
        <p:spPr>
          <a:xfrm>
            <a:off x="2631233" y="130630"/>
            <a:ext cx="8798767" cy="1614194"/>
          </a:xfrm>
        </p:spPr>
        <p:txBody>
          <a:bodyPr>
            <a:noAutofit/>
          </a:bodyPr>
          <a:lstStyle/>
          <a:p>
            <a:pPr algn="ctr"/>
            <a:r>
              <a:rPr lang="it-IT" sz="4400" dirty="0" err="1">
                <a:solidFill>
                  <a:schemeClr val="bg1"/>
                </a:solidFill>
              </a:rPr>
              <a:t>Today’s</a:t>
            </a:r>
            <a:r>
              <a:rPr lang="it-IT" sz="4400" dirty="0">
                <a:solidFill>
                  <a:schemeClr val="bg1"/>
                </a:solidFill>
              </a:rPr>
              <a:t> </a:t>
            </a:r>
            <a:r>
              <a:rPr lang="it-IT" sz="4400" dirty="0" err="1">
                <a:solidFill>
                  <a:schemeClr val="bg1"/>
                </a:solidFill>
              </a:rPr>
              <a:t>subjects</a:t>
            </a:r>
            <a:r>
              <a:rPr lang="it-IT" sz="4400" dirty="0">
                <a:solidFill>
                  <a:schemeClr val="bg1"/>
                </a:solidFill>
              </a:rPr>
              <a:t>:</a:t>
            </a:r>
            <a:br>
              <a:rPr lang="it-IT" sz="4400" dirty="0">
                <a:solidFill>
                  <a:schemeClr val="bg1"/>
                </a:solidFill>
              </a:rPr>
            </a:br>
            <a:r>
              <a:rPr lang="it-IT" sz="4400" dirty="0" err="1">
                <a:solidFill>
                  <a:schemeClr val="bg1"/>
                </a:solidFill>
              </a:rPr>
              <a:t>Geography</a:t>
            </a:r>
            <a:r>
              <a:rPr lang="it-IT" sz="4400" dirty="0">
                <a:solidFill>
                  <a:schemeClr val="bg1"/>
                </a:solidFill>
              </a:rPr>
              <a:t>-science</a:t>
            </a:r>
          </a:p>
        </p:txBody>
      </p:sp>
      <p:sp>
        <p:nvSpPr>
          <p:cNvPr id="3" name="Segnaposto testo 2">
            <a:extLst>
              <a:ext uri="{FF2B5EF4-FFF2-40B4-BE49-F238E27FC236}">
                <a16:creationId xmlns:a16="http://schemas.microsoft.com/office/drawing/2014/main" id="{39B26FCA-6E49-4DD5-ADF1-6CE688753573}"/>
              </a:ext>
            </a:extLst>
          </p:cNvPr>
          <p:cNvSpPr>
            <a:spLocks noGrp="1"/>
          </p:cNvSpPr>
          <p:nvPr>
            <p:ph type="body" idx="1"/>
          </p:nvPr>
        </p:nvSpPr>
        <p:spPr>
          <a:xfrm>
            <a:off x="3242929" y="1856792"/>
            <a:ext cx="8056441" cy="4870577"/>
          </a:xfrm>
        </p:spPr>
        <p:txBody>
          <a:bodyPr>
            <a:normAutofit/>
          </a:bodyPr>
          <a:lstStyle/>
          <a:p>
            <a:pPr algn="ctr"/>
            <a:r>
              <a:rPr lang="it-IT" sz="2800" dirty="0" err="1">
                <a:solidFill>
                  <a:schemeClr val="tx1"/>
                </a:solidFill>
              </a:rPr>
              <a:t>Topic</a:t>
            </a:r>
            <a:r>
              <a:rPr lang="it-IT" sz="2800" dirty="0">
                <a:solidFill>
                  <a:schemeClr val="tx1"/>
                </a:solidFill>
              </a:rPr>
              <a:t>: The World of Animals</a:t>
            </a:r>
          </a:p>
          <a:p>
            <a:pPr algn="ctr"/>
            <a:endParaRPr lang="it-IT" sz="2800" dirty="0">
              <a:solidFill>
                <a:schemeClr val="tx1"/>
              </a:solidFill>
            </a:endParaRPr>
          </a:p>
          <a:p>
            <a:r>
              <a:rPr lang="it-IT" sz="1800" i="1" dirty="0">
                <a:solidFill>
                  <a:schemeClr val="bg1"/>
                </a:solidFill>
              </a:rPr>
              <a:t>*start with a </a:t>
            </a:r>
            <a:r>
              <a:rPr lang="it-IT" sz="1800" i="1" dirty="0" err="1">
                <a:solidFill>
                  <a:schemeClr val="bg1"/>
                </a:solidFill>
              </a:rPr>
              <a:t>question</a:t>
            </a:r>
            <a:endParaRPr lang="it-IT" sz="1800" i="1" dirty="0">
              <a:solidFill>
                <a:schemeClr val="bg1"/>
              </a:solidFill>
            </a:endParaRPr>
          </a:p>
          <a:p>
            <a:endParaRPr lang="it-IT" sz="1800" i="1" dirty="0">
              <a:solidFill>
                <a:schemeClr val="bg1"/>
              </a:solidFill>
            </a:endParaRPr>
          </a:p>
          <a:p>
            <a:r>
              <a:rPr lang="it-IT" sz="1800" i="1" dirty="0">
                <a:solidFill>
                  <a:schemeClr val="bg1"/>
                </a:solidFill>
              </a:rPr>
              <a:t>*</a:t>
            </a:r>
            <a:r>
              <a:rPr lang="it-IT" sz="1800" i="1" dirty="0" err="1">
                <a:solidFill>
                  <a:schemeClr val="bg1"/>
                </a:solidFill>
              </a:rPr>
              <a:t>STart</a:t>
            </a:r>
            <a:r>
              <a:rPr lang="it-IT" sz="1800" i="1" dirty="0">
                <a:solidFill>
                  <a:schemeClr val="bg1"/>
                </a:solidFill>
              </a:rPr>
              <a:t> with a brainstorming</a:t>
            </a:r>
          </a:p>
          <a:p>
            <a:endParaRPr lang="it-IT" sz="1800" i="1" dirty="0">
              <a:solidFill>
                <a:schemeClr val="bg1"/>
              </a:solidFill>
            </a:endParaRPr>
          </a:p>
          <a:p>
            <a:r>
              <a:rPr lang="it-IT" sz="1800" i="1" dirty="0">
                <a:solidFill>
                  <a:schemeClr val="bg1"/>
                </a:solidFill>
              </a:rPr>
              <a:t>*Start with an interactive game or activity</a:t>
            </a:r>
          </a:p>
          <a:p>
            <a:endParaRPr lang="it-IT" sz="1800" i="1" dirty="0">
              <a:solidFill>
                <a:schemeClr val="bg1"/>
              </a:solidFill>
            </a:endParaRPr>
          </a:p>
          <a:p>
            <a:r>
              <a:rPr lang="it-IT" sz="1800" i="1" dirty="0">
                <a:solidFill>
                  <a:schemeClr val="bg1"/>
                </a:solidFill>
              </a:rPr>
              <a:t>*start with a video or some pictures</a:t>
            </a:r>
          </a:p>
          <a:p>
            <a:endParaRPr lang="it-IT" sz="1800" i="1" dirty="0">
              <a:solidFill>
                <a:schemeClr val="bg1"/>
              </a:solidFill>
            </a:endParaRPr>
          </a:p>
          <a:p>
            <a:pPr algn="ctr"/>
            <a:endParaRPr lang="it-IT" sz="2400" dirty="0">
              <a:solidFill>
                <a:schemeClr val="tx1"/>
              </a:solidFill>
            </a:endParaRPr>
          </a:p>
          <a:p>
            <a:endParaRPr lang="it-IT" dirty="0"/>
          </a:p>
        </p:txBody>
      </p:sp>
    </p:spTree>
    <p:extLst>
      <p:ext uri="{BB962C8B-B14F-4D97-AF65-F5344CB8AC3E}">
        <p14:creationId xmlns:p14="http://schemas.microsoft.com/office/powerpoint/2010/main" val="778097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296687-29CD-4915-AD59-480F7D9F5861}"/>
              </a:ext>
            </a:extLst>
          </p:cNvPr>
          <p:cNvSpPr>
            <a:spLocks noGrp="1"/>
          </p:cNvSpPr>
          <p:nvPr>
            <p:ph type="title"/>
          </p:nvPr>
        </p:nvSpPr>
        <p:spPr>
          <a:xfrm>
            <a:off x="2631233" y="130630"/>
            <a:ext cx="8798767" cy="1614194"/>
          </a:xfrm>
        </p:spPr>
        <p:txBody>
          <a:bodyPr>
            <a:noAutofit/>
          </a:bodyPr>
          <a:lstStyle/>
          <a:p>
            <a:pPr algn="ctr"/>
            <a:r>
              <a:rPr lang="it-IT" sz="4400" dirty="0" err="1">
                <a:solidFill>
                  <a:schemeClr val="bg1"/>
                </a:solidFill>
              </a:rPr>
              <a:t>Today’s</a:t>
            </a:r>
            <a:r>
              <a:rPr lang="it-IT" sz="4400" dirty="0">
                <a:solidFill>
                  <a:schemeClr val="bg1"/>
                </a:solidFill>
              </a:rPr>
              <a:t> </a:t>
            </a:r>
            <a:r>
              <a:rPr lang="it-IT" sz="4400" dirty="0" err="1">
                <a:solidFill>
                  <a:schemeClr val="bg1"/>
                </a:solidFill>
              </a:rPr>
              <a:t>subjects</a:t>
            </a:r>
            <a:r>
              <a:rPr lang="it-IT" sz="4400" dirty="0">
                <a:solidFill>
                  <a:schemeClr val="bg1"/>
                </a:solidFill>
              </a:rPr>
              <a:t>:</a:t>
            </a:r>
            <a:br>
              <a:rPr lang="it-IT" sz="4400" dirty="0">
                <a:solidFill>
                  <a:schemeClr val="bg1"/>
                </a:solidFill>
              </a:rPr>
            </a:br>
            <a:r>
              <a:rPr lang="it-IT" sz="4400" dirty="0" err="1">
                <a:solidFill>
                  <a:schemeClr val="bg1"/>
                </a:solidFill>
              </a:rPr>
              <a:t>Geography</a:t>
            </a:r>
            <a:r>
              <a:rPr lang="it-IT" sz="4400" dirty="0">
                <a:solidFill>
                  <a:schemeClr val="bg1"/>
                </a:solidFill>
              </a:rPr>
              <a:t>-science</a:t>
            </a:r>
          </a:p>
        </p:txBody>
      </p:sp>
      <p:sp>
        <p:nvSpPr>
          <p:cNvPr id="3" name="Segnaposto testo 2">
            <a:extLst>
              <a:ext uri="{FF2B5EF4-FFF2-40B4-BE49-F238E27FC236}">
                <a16:creationId xmlns:a16="http://schemas.microsoft.com/office/drawing/2014/main" id="{39B26FCA-6E49-4DD5-ADF1-6CE688753573}"/>
              </a:ext>
            </a:extLst>
          </p:cNvPr>
          <p:cNvSpPr>
            <a:spLocks noGrp="1"/>
          </p:cNvSpPr>
          <p:nvPr>
            <p:ph type="body" idx="1"/>
          </p:nvPr>
        </p:nvSpPr>
        <p:spPr>
          <a:xfrm>
            <a:off x="3242929" y="1856792"/>
            <a:ext cx="8056441" cy="4870577"/>
          </a:xfrm>
        </p:spPr>
        <p:txBody>
          <a:bodyPr>
            <a:normAutofit/>
          </a:bodyPr>
          <a:lstStyle/>
          <a:p>
            <a:pPr algn="ctr"/>
            <a:r>
              <a:rPr lang="it-IT" sz="2800" dirty="0" err="1">
                <a:solidFill>
                  <a:schemeClr val="tx1"/>
                </a:solidFill>
              </a:rPr>
              <a:t>Getting</a:t>
            </a:r>
            <a:r>
              <a:rPr lang="it-IT" sz="2800" dirty="0">
                <a:solidFill>
                  <a:schemeClr val="tx1"/>
                </a:solidFill>
              </a:rPr>
              <a:t> </a:t>
            </a:r>
            <a:r>
              <a:rPr lang="it-IT" sz="2800" dirty="0" err="1">
                <a:solidFill>
                  <a:schemeClr val="tx1"/>
                </a:solidFill>
              </a:rPr>
              <a:t>started</a:t>
            </a:r>
            <a:endParaRPr lang="it-IT" sz="2800" dirty="0">
              <a:solidFill>
                <a:schemeClr val="tx1"/>
              </a:solidFill>
            </a:endParaRPr>
          </a:p>
          <a:p>
            <a:pPr algn="ctr"/>
            <a:endParaRPr lang="it-IT" sz="2800" dirty="0">
              <a:solidFill>
                <a:schemeClr val="tx1"/>
              </a:solidFill>
            </a:endParaRPr>
          </a:p>
          <a:p>
            <a:pPr>
              <a:lnSpc>
                <a:spcPct val="150000"/>
              </a:lnSpc>
            </a:pPr>
            <a:r>
              <a:rPr lang="it-IT" sz="2400" i="1" dirty="0">
                <a:solidFill>
                  <a:schemeClr val="bg1"/>
                </a:solidFill>
                <a:effectLst>
                  <a:outerShdw blurRad="38100" dist="38100" dir="2700000" algn="tl">
                    <a:srgbClr val="000000">
                      <a:alpha val="43137"/>
                    </a:srgbClr>
                  </a:outerShdw>
                </a:effectLst>
              </a:rPr>
              <a:t>1</a:t>
            </a:r>
            <a:r>
              <a:rPr lang="it-IT" i="1" dirty="0">
                <a:solidFill>
                  <a:schemeClr val="bg1"/>
                </a:solidFill>
                <a:effectLst>
                  <a:outerShdw blurRad="38100" dist="38100" dir="2700000" algn="tl">
                    <a:srgbClr val="000000">
                      <a:alpha val="43137"/>
                    </a:srgbClr>
                  </a:outerShdw>
                </a:effectLst>
              </a:rPr>
              <a:t>)</a:t>
            </a:r>
            <a:r>
              <a:rPr lang="it-IT" i="1" dirty="0" err="1">
                <a:solidFill>
                  <a:schemeClr val="bg1"/>
                </a:solidFill>
                <a:effectLst>
                  <a:outerShdw blurRad="38100" dist="38100" dir="2700000" algn="tl">
                    <a:srgbClr val="000000">
                      <a:alpha val="43137"/>
                    </a:srgbClr>
                  </a:outerShdw>
                </a:effectLst>
              </a:rPr>
              <a:t>What</a:t>
            </a:r>
            <a:r>
              <a:rPr lang="it-IT" i="1" dirty="0">
                <a:solidFill>
                  <a:schemeClr val="bg1"/>
                </a:solidFill>
                <a:effectLst>
                  <a:outerShdw blurRad="38100" dist="38100" dir="2700000" algn="tl">
                    <a:srgbClr val="000000">
                      <a:alpha val="43137"/>
                    </a:srgbClr>
                  </a:outerShdw>
                </a:effectLst>
              </a:rPr>
              <a:t> do </a:t>
            </a:r>
            <a:r>
              <a:rPr lang="it-IT" i="1" dirty="0" err="1">
                <a:solidFill>
                  <a:schemeClr val="bg1"/>
                </a:solidFill>
                <a:effectLst>
                  <a:outerShdw blurRad="38100" dist="38100" dir="2700000" algn="tl">
                    <a:srgbClr val="000000">
                      <a:alpha val="43137"/>
                    </a:srgbClr>
                  </a:outerShdw>
                </a:effectLst>
              </a:rPr>
              <a:t>you</a:t>
            </a:r>
            <a:r>
              <a:rPr lang="it-IT" i="1" dirty="0">
                <a:solidFill>
                  <a:schemeClr val="bg1"/>
                </a:solidFill>
                <a:effectLst>
                  <a:outerShdw blurRad="38100" dist="38100" dir="2700000" algn="tl">
                    <a:srgbClr val="000000">
                      <a:alpha val="43137"/>
                    </a:srgbClr>
                  </a:outerShdw>
                </a:effectLst>
              </a:rPr>
              <a:t> know </a:t>
            </a:r>
            <a:r>
              <a:rPr lang="it-IT" i="1" dirty="0" err="1">
                <a:solidFill>
                  <a:schemeClr val="bg1"/>
                </a:solidFill>
                <a:effectLst>
                  <a:outerShdw blurRad="38100" dist="38100" dir="2700000" algn="tl">
                    <a:srgbClr val="000000">
                      <a:alpha val="43137"/>
                    </a:srgbClr>
                  </a:outerShdw>
                </a:effectLst>
              </a:rPr>
              <a:t>about</a:t>
            </a:r>
            <a:r>
              <a:rPr lang="it-IT" i="1" dirty="0">
                <a:solidFill>
                  <a:schemeClr val="bg1"/>
                </a:solidFill>
                <a:effectLst>
                  <a:outerShdw blurRad="38100" dist="38100" dir="2700000" algn="tl">
                    <a:srgbClr val="000000">
                      <a:alpha val="43137"/>
                    </a:srgbClr>
                  </a:outerShdw>
                </a:effectLst>
              </a:rPr>
              <a:t> </a:t>
            </a:r>
            <a:r>
              <a:rPr lang="it-IT" i="1" dirty="0" err="1">
                <a:solidFill>
                  <a:schemeClr val="bg1"/>
                </a:solidFill>
                <a:effectLst>
                  <a:outerShdw blurRad="38100" dist="38100" dir="2700000" algn="tl">
                    <a:srgbClr val="000000">
                      <a:alpha val="43137"/>
                    </a:srgbClr>
                  </a:outerShdw>
                </a:effectLst>
              </a:rPr>
              <a:t>animals</a:t>
            </a:r>
            <a:r>
              <a:rPr lang="it-IT" i="1" dirty="0">
                <a:solidFill>
                  <a:schemeClr val="bg1"/>
                </a:solidFill>
                <a:effectLst>
                  <a:outerShdw blurRad="38100" dist="38100" dir="2700000" algn="tl">
                    <a:srgbClr val="000000">
                      <a:alpha val="43137"/>
                    </a:srgbClr>
                  </a:outerShdw>
                </a:effectLst>
              </a:rPr>
              <a:t>?</a:t>
            </a:r>
          </a:p>
          <a:p>
            <a:pPr>
              <a:lnSpc>
                <a:spcPct val="150000"/>
              </a:lnSpc>
            </a:pPr>
            <a:endParaRPr lang="it-IT" i="1" dirty="0">
              <a:solidFill>
                <a:schemeClr val="bg1"/>
              </a:solidFill>
              <a:effectLst>
                <a:outerShdw blurRad="38100" dist="38100" dir="2700000" algn="tl">
                  <a:srgbClr val="000000">
                    <a:alpha val="43137"/>
                  </a:srgbClr>
                </a:outerShdw>
              </a:effectLst>
            </a:endParaRPr>
          </a:p>
          <a:p>
            <a:pPr>
              <a:lnSpc>
                <a:spcPct val="150000"/>
              </a:lnSpc>
            </a:pPr>
            <a:r>
              <a:rPr lang="it-IT" i="1" dirty="0">
                <a:solidFill>
                  <a:schemeClr val="bg1"/>
                </a:solidFill>
                <a:effectLst>
                  <a:outerShdw blurRad="38100" dist="38100" dir="2700000" algn="tl">
                    <a:srgbClr val="000000">
                      <a:alpha val="43137"/>
                    </a:srgbClr>
                  </a:outerShdw>
                </a:effectLst>
              </a:rPr>
              <a:t>2)</a:t>
            </a:r>
            <a:r>
              <a:rPr lang="it-IT" i="1" dirty="0" err="1">
                <a:solidFill>
                  <a:schemeClr val="bg1"/>
                </a:solidFill>
                <a:effectLst>
                  <a:outerShdw blurRad="38100" dist="38100" dir="2700000" algn="tl">
                    <a:srgbClr val="000000">
                      <a:alpha val="43137"/>
                    </a:srgbClr>
                  </a:outerShdw>
                </a:effectLst>
              </a:rPr>
              <a:t>Is</a:t>
            </a:r>
            <a:r>
              <a:rPr lang="it-IT" i="1" dirty="0">
                <a:solidFill>
                  <a:schemeClr val="bg1"/>
                </a:solidFill>
                <a:effectLst>
                  <a:outerShdw blurRad="38100" dist="38100" dir="2700000" algn="tl">
                    <a:srgbClr val="000000">
                      <a:alpha val="43137"/>
                    </a:srgbClr>
                  </a:outerShdw>
                </a:effectLst>
              </a:rPr>
              <a:t> </a:t>
            </a:r>
            <a:r>
              <a:rPr lang="it-IT" i="1" dirty="0" err="1">
                <a:solidFill>
                  <a:schemeClr val="bg1"/>
                </a:solidFill>
                <a:effectLst>
                  <a:outerShdw blurRad="38100" dist="38100" dir="2700000" algn="tl">
                    <a:srgbClr val="000000">
                      <a:alpha val="43137"/>
                    </a:srgbClr>
                  </a:outerShdw>
                </a:effectLst>
              </a:rPr>
              <a:t>there</a:t>
            </a:r>
            <a:r>
              <a:rPr lang="it-IT" i="1" dirty="0">
                <a:solidFill>
                  <a:schemeClr val="bg1"/>
                </a:solidFill>
                <a:effectLst>
                  <a:outerShdw blurRad="38100" dist="38100" dir="2700000" algn="tl">
                    <a:srgbClr val="000000">
                      <a:alpha val="43137"/>
                    </a:srgbClr>
                  </a:outerShdw>
                </a:effectLst>
              </a:rPr>
              <a:t> </a:t>
            </a:r>
            <a:r>
              <a:rPr lang="it-IT" i="1" dirty="0" err="1">
                <a:solidFill>
                  <a:schemeClr val="bg1"/>
                </a:solidFill>
                <a:effectLst>
                  <a:outerShdw blurRad="38100" dist="38100" dir="2700000" algn="tl">
                    <a:srgbClr val="000000">
                      <a:alpha val="43137"/>
                    </a:srgbClr>
                  </a:outerShdw>
                </a:effectLst>
              </a:rPr>
              <a:t>any</a:t>
            </a:r>
            <a:r>
              <a:rPr lang="it-IT" i="1" dirty="0">
                <a:solidFill>
                  <a:schemeClr val="bg1"/>
                </a:solidFill>
                <a:effectLst>
                  <a:outerShdw blurRad="38100" dist="38100" dir="2700000" algn="tl">
                    <a:srgbClr val="000000">
                      <a:alpha val="43137"/>
                    </a:srgbClr>
                  </a:outerShdw>
                </a:effectLst>
              </a:rPr>
              <a:t> </a:t>
            </a:r>
            <a:r>
              <a:rPr lang="it-IT" i="1" dirty="0" err="1">
                <a:solidFill>
                  <a:schemeClr val="bg1"/>
                </a:solidFill>
                <a:effectLst>
                  <a:outerShdw blurRad="38100" dist="38100" dir="2700000" algn="tl">
                    <a:srgbClr val="000000">
                      <a:alpha val="43137"/>
                    </a:srgbClr>
                  </a:outerShdw>
                </a:effectLst>
              </a:rPr>
              <a:t>difference</a:t>
            </a:r>
            <a:r>
              <a:rPr lang="it-IT" i="1" dirty="0">
                <a:solidFill>
                  <a:schemeClr val="bg1"/>
                </a:solidFill>
                <a:effectLst>
                  <a:outerShdw blurRad="38100" dist="38100" dir="2700000" algn="tl">
                    <a:srgbClr val="000000">
                      <a:alpha val="43137"/>
                    </a:srgbClr>
                  </a:outerShdw>
                </a:effectLst>
              </a:rPr>
              <a:t> </a:t>
            </a:r>
            <a:r>
              <a:rPr lang="it-IT" i="1" dirty="0" err="1">
                <a:solidFill>
                  <a:schemeClr val="bg1"/>
                </a:solidFill>
                <a:effectLst>
                  <a:outerShdw blurRad="38100" dist="38100" dir="2700000" algn="tl">
                    <a:srgbClr val="000000">
                      <a:alpha val="43137"/>
                    </a:srgbClr>
                  </a:outerShdw>
                </a:effectLst>
              </a:rPr>
              <a:t>between</a:t>
            </a:r>
            <a:r>
              <a:rPr lang="it-IT" i="1" dirty="0">
                <a:solidFill>
                  <a:schemeClr val="bg1"/>
                </a:solidFill>
                <a:effectLst>
                  <a:outerShdw blurRad="38100" dist="38100" dir="2700000" algn="tl">
                    <a:srgbClr val="000000">
                      <a:alpha val="43137"/>
                    </a:srgbClr>
                  </a:outerShdw>
                </a:effectLst>
              </a:rPr>
              <a:t> a pet and an </a:t>
            </a:r>
            <a:r>
              <a:rPr lang="it-IT" i="1" dirty="0" err="1">
                <a:solidFill>
                  <a:schemeClr val="bg1"/>
                </a:solidFill>
                <a:effectLst>
                  <a:outerShdw blurRad="38100" dist="38100" dir="2700000" algn="tl">
                    <a:srgbClr val="000000">
                      <a:alpha val="43137"/>
                    </a:srgbClr>
                  </a:outerShdw>
                </a:effectLst>
              </a:rPr>
              <a:t>animal</a:t>
            </a:r>
            <a:r>
              <a:rPr lang="it-IT" i="1" dirty="0">
                <a:solidFill>
                  <a:schemeClr val="bg1"/>
                </a:solidFill>
                <a:effectLst>
                  <a:outerShdw blurRad="38100" dist="38100" dir="2700000" algn="tl">
                    <a:srgbClr val="000000">
                      <a:alpha val="43137"/>
                    </a:srgbClr>
                  </a:outerShdw>
                </a:effectLst>
              </a:rPr>
              <a:t>?</a:t>
            </a:r>
          </a:p>
          <a:p>
            <a:pPr>
              <a:lnSpc>
                <a:spcPct val="150000"/>
              </a:lnSpc>
            </a:pPr>
            <a:endParaRPr lang="it-IT" i="1" dirty="0">
              <a:solidFill>
                <a:schemeClr val="bg1"/>
              </a:solidFill>
              <a:effectLst>
                <a:outerShdw blurRad="38100" dist="38100" dir="2700000" algn="tl">
                  <a:srgbClr val="000000">
                    <a:alpha val="43137"/>
                  </a:srgbClr>
                </a:outerShdw>
              </a:effectLst>
            </a:endParaRPr>
          </a:p>
          <a:p>
            <a:pPr>
              <a:lnSpc>
                <a:spcPct val="150000"/>
              </a:lnSpc>
            </a:pPr>
            <a:r>
              <a:rPr lang="it-IT" i="1" dirty="0">
                <a:solidFill>
                  <a:schemeClr val="bg1"/>
                </a:solidFill>
                <a:effectLst>
                  <a:outerShdw blurRad="38100" dist="38100" dir="2700000" algn="tl">
                    <a:srgbClr val="000000">
                      <a:alpha val="43137"/>
                    </a:srgbClr>
                  </a:outerShdw>
                </a:effectLst>
              </a:rPr>
              <a:t>3)How can </a:t>
            </a:r>
            <a:r>
              <a:rPr lang="it-IT" i="1" dirty="0" err="1">
                <a:solidFill>
                  <a:schemeClr val="bg1"/>
                </a:solidFill>
                <a:effectLst>
                  <a:outerShdw blurRad="38100" dist="38100" dir="2700000" algn="tl">
                    <a:srgbClr val="000000">
                      <a:alpha val="43137"/>
                    </a:srgbClr>
                  </a:outerShdw>
                </a:effectLst>
              </a:rPr>
              <a:t>you</a:t>
            </a:r>
            <a:r>
              <a:rPr lang="it-IT" i="1" dirty="0">
                <a:solidFill>
                  <a:schemeClr val="bg1"/>
                </a:solidFill>
                <a:effectLst>
                  <a:outerShdw blurRad="38100" dist="38100" dir="2700000" algn="tl">
                    <a:srgbClr val="000000">
                      <a:alpha val="43137"/>
                    </a:srgbClr>
                  </a:outerShdw>
                </a:effectLst>
              </a:rPr>
              <a:t> </a:t>
            </a:r>
            <a:r>
              <a:rPr lang="it-IT" i="1" dirty="0" err="1">
                <a:solidFill>
                  <a:schemeClr val="bg1"/>
                </a:solidFill>
                <a:effectLst>
                  <a:outerShdw blurRad="38100" dist="38100" dir="2700000" algn="tl">
                    <a:srgbClr val="000000">
                      <a:alpha val="43137"/>
                    </a:srgbClr>
                  </a:outerShdw>
                </a:effectLst>
              </a:rPr>
              <a:t>categorize</a:t>
            </a:r>
            <a:r>
              <a:rPr lang="it-IT" i="1" dirty="0">
                <a:solidFill>
                  <a:schemeClr val="bg1"/>
                </a:solidFill>
                <a:effectLst>
                  <a:outerShdw blurRad="38100" dist="38100" dir="2700000" algn="tl">
                    <a:srgbClr val="000000">
                      <a:alpha val="43137"/>
                    </a:srgbClr>
                  </a:outerShdw>
                </a:effectLst>
              </a:rPr>
              <a:t> </a:t>
            </a:r>
            <a:r>
              <a:rPr lang="it-IT" i="1" dirty="0" err="1">
                <a:solidFill>
                  <a:schemeClr val="bg1"/>
                </a:solidFill>
                <a:effectLst>
                  <a:outerShdw blurRad="38100" dist="38100" dir="2700000" algn="tl">
                    <a:srgbClr val="000000">
                      <a:alpha val="43137"/>
                    </a:srgbClr>
                  </a:outerShdw>
                </a:effectLst>
              </a:rPr>
              <a:t>animals</a:t>
            </a:r>
            <a:r>
              <a:rPr lang="it-IT" i="1" dirty="0">
                <a:solidFill>
                  <a:schemeClr val="bg1"/>
                </a:solidFill>
                <a:effectLst>
                  <a:outerShdw blurRad="38100" dist="38100" dir="2700000" algn="tl">
                    <a:srgbClr val="000000">
                      <a:alpha val="43137"/>
                    </a:srgbClr>
                  </a:outerShdw>
                </a:effectLst>
              </a:rPr>
              <a:t>?</a:t>
            </a:r>
          </a:p>
          <a:p>
            <a:endParaRPr lang="it-IT" dirty="0"/>
          </a:p>
        </p:txBody>
      </p:sp>
    </p:spTree>
    <p:extLst>
      <p:ext uri="{BB962C8B-B14F-4D97-AF65-F5344CB8AC3E}">
        <p14:creationId xmlns:p14="http://schemas.microsoft.com/office/powerpoint/2010/main" val="1644456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CB26A2-697D-4435-8063-9B17C548B17F}"/>
              </a:ext>
            </a:extLst>
          </p:cNvPr>
          <p:cNvSpPr>
            <a:spLocks noGrp="1"/>
          </p:cNvSpPr>
          <p:nvPr>
            <p:ph type="title"/>
          </p:nvPr>
        </p:nvSpPr>
        <p:spPr>
          <a:xfrm>
            <a:off x="3242929" y="149291"/>
            <a:ext cx="8187071" cy="933568"/>
          </a:xfrm>
        </p:spPr>
        <p:txBody>
          <a:bodyPr>
            <a:normAutofit/>
          </a:bodyPr>
          <a:lstStyle/>
          <a:p>
            <a:pPr algn="ctr"/>
            <a:r>
              <a:rPr lang="it-IT" sz="5400" dirty="0" err="1"/>
              <a:t>Getting</a:t>
            </a:r>
            <a:r>
              <a:rPr lang="it-IT" sz="5400" dirty="0"/>
              <a:t> </a:t>
            </a:r>
            <a:r>
              <a:rPr lang="it-IT" sz="5400" dirty="0" err="1"/>
              <a:t>started</a:t>
            </a:r>
            <a:endParaRPr lang="it-IT" sz="5400" dirty="0"/>
          </a:p>
        </p:txBody>
      </p:sp>
      <p:sp>
        <p:nvSpPr>
          <p:cNvPr id="3" name="Segnaposto testo 2">
            <a:extLst>
              <a:ext uri="{FF2B5EF4-FFF2-40B4-BE49-F238E27FC236}">
                <a16:creationId xmlns:a16="http://schemas.microsoft.com/office/drawing/2014/main" id="{202044CC-7305-4700-9756-A770676ED02D}"/>
              </a:ext>
            </a:extLst>
          </p:cNvPr>
          <p:cNvSpPr>
            <a:spLocks noGrp="1"/>
          </p:cNvSpPr>
          <p:nvPr>
            <p:ph type="body" idx="1"/>
          </p:nvPr>
        </p:nvSpPr>
        <p:spPr>
          <a:xfrm>
            <a:off x="3242930" y="1045029"/>
            <a:ext cx="8308368" cy="5505061"/>
          </a:xfrm>
        </p:spPr>
        <p:txBody>
          <a:bodyPr/>
          <a:lstStyle/>
          <a:p>
            <a:pPr algn="ctr"/>
            <a:r>
              <a:rPr lang="it-IT" dirty="0">
                <a:solidFill>
                  <a:schemeClr val="bg1"/>
                </a:solidFill>
              </a:rPr>
              <a:t>BRAINSTORMING1</a:t>
            </a:r>
          </a:p>
          <a:p>
            <a:pPr algn="ctr"/>
            <a:endParaRPr lang="it-IT" dirty="0">
              <a:solidFill>
                <a:schemeClr val="bg1"/>
              </a:solidFill>
            </a:endParaRPr>
          </a:p>
        </p:txBody>
      </p:sp>
      <p:sp>
        <p:nvSpPr>
          <p:cNvPr id="4" name="Ovale 3">
            <a:extLst>
              <a:ext uri="{FF2B5EF4-FFF2-40B4-BE49-F238E27FC236}">
                <a16:creationId xmlns:a16="http://schemas.microsoft.com/office/drawing/2014/main" id="{9A85201E-0C60-46D0-AC00-0968CACF2798}"/>
              </a:ext>
            </a:extLst>
          </p:cNvPr>
          <p:cNvSpPr/>
          <p:nvPr/>
        </p:nvSpPr>
        <p:spPr>
          <a:xfrm>
            <a:off x="5681206" y="2600575"/>
            <a:ext cx="3111286" cy="1659979"/>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it-IT" sz="3200" b="1" dirty="0"/>
              <a:t>ANIMALS</a:t>
            </a:r>
          </a:p>
        </p:txBody>
      </p:sp>
      <p:cxnSp>
        <p:nvCxnSpPr>
          <p:cNvPr id="6" name="Connettore 2 5">
            <a:extLst>
              <a:ext uri="{FF2B5EF4-FFF2-40B4-BE49-F238E27FC236}">
                <a16:creationId xmlns:a16="http://schemas.microsoft.com/office/drawing/2014/main" id="{21320110-4801-4EBC-BB0B-814ECB4C5A26}"/>
              </a:ext>
            </a:extLst>
          </p:cNvPr>
          <p:cNvCxnSpPr>
            <a:cxnSpLocks/>
            <a:stCxn id="4" idx="2"/>
          </p:cNvCxnSpPr>
          <p:nvPr/>
        </p:nvCxnSpPr>
        <p:spPr>
          <a:xfrm flipH="1">
            <a:off x="4901979" y="3430565"/>
            <a:ext cx="779227" cy="4096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Connettore 2 7">
            <a:extLst>
              <a:ext uri="{FF2B5EF4-FFF2-40B4-BE49-F238E27FC236}">
                <a16:creationId xmlns:a16="http://schemas.microsoft.com/office/drawing/2014/main" id="{98449575-1591-40D4-85E3-7461FB0910BD}"/>
              </a:ext>
            </a:extLst>
          </p:cNvPr>
          <p:cNvCxnSpPr/>
          <p:nvPr/>
        </p:nvCxnSpPr>
        <p:spPr>
          <a:xfrm flipH="1">
            <a:off x="5922075" y="4275533"/>
            <a:ext cx="827314" cy="10077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Connettore 2 9">
            <a:extLst>
              <a:ext uri="{FF2B5EF4-FFF2-40B4-BE49-F238E27FC236}">
                <a16:creationId xmlns:a16="http://schemas.microsoft.com/office/drawing/2014/main" id="{CE6C9296-C042-43FA-93C1-899750F05359}"/>
              </a:ext>
            </a:extLst>
          </p:cNvPr>
          <p:cNvCxnSpPr>
            <a:cxnSpLocks/>
          </p:cNvCxnSpPr>
          <p:nvPr/>
        </p:nvCxnSpPr>
        <p:spPr>
          <a:xfrm>
            <a:off x="8022956" y="4225675"/>
            <a:ext cx="1403282" cy="7267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Connettore 2 11">
            <a:extLst>
              <a:ext uri="{FF2B5EF4-FFF2-40B4-BE49-F238E27FC236}">
                <a16:creationId xmlns:a16="http://schemas.microsoft.com/office/drawing/2014/main" id="{A68CAB7E-4A04-4898-8410-72C669CE6487}"/>
              </a:ext>
            </a:extLst>
          </p:cNvPr>
          <p:cNvCxnSpPr/>
          <p:nvPr/>
        </p:nvCxnSpPr>
        <p:spPr>
          <a:xfrm>
            <a:off x="8842075" y="3613654"/>
            <a:ext cx="1179815" cy="3359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Connettore 2 13">
            <a:extLst>
              <a:ext uri="{FF2B5EF4-FFF2-40B4-BE49-F238E27FC236}">
                <a16:creationId xmlns:a16="http://schemas.microsoft.com/office/drawing/2014/main" id="{E01DCAEE-7A06-4F3A-973B-524F4539B304}"/>
              </a:ext>
            </a:extLst>
          </p:cNvPr>
          <p:cNvCxnSpPr/>
          <p:nvPr/>
        </p:nvCxnSpPr>
        <p:spPr>
          <a:xfrm flipV="1">
            <a:off x="8674285" y="2571423"/>
            <a:ext cx="1179815" cy="4105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Ovale 14">
            <a:extLst>
              <a:ext uri="{FF2B5EF4-FFF2-40B4-BE49-F238E27FC236}">
                <a16:creationId xmlns:a16="http://schemas.microsoft.com/office/drawing/2014/main" id="{00C5F21F-4D5F-4703-91F2-6AF0F9952952}"/>
              </a:ext>
            </a:extLst>
          </p:cNvPr>
          <p:cNvSpPr/>
          <p:nvPr/>
        </p:nvSpPr>
        <p:spPr>
          <a:xfrm>
            <a:off x="9677718" y="1931942"/>
            <a:ext cx="1781608" cy="125030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CAN FLY</a:t>
            </a:r>
          </a:p>
        </p:txBody>
      </p:sp>
      <p:sp>
        <p:nvSpPr>
          <p:cNvPr id="16" name="Ovale 15">
            <a:extLst>
              <a:ext uri="{FF2B5EF4-FFF2-40B4-BE49-F238E27FC236}">
                <a16:creationId xmlns:a16="http://schemas.microsoft.com/office/drawing/2014/main" id="{9363B198-D5D1-47C4-AB68-A5A4DDB23634}"/>
              </a:ext>
            </a:extLst>
          </p:cNvPr>
          <p:cNvSpPr/>
          <p:nvPr/>
        </p:nvSpPr>
        <p:spPr>
          <a:xfrm>
            <a:off x="9971861" y="3372164"/>
            <a:ext cx="1853955" cy="10186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EAT MEAT AND PLANTS</a:t>
            </a:r>
          </a:p>
        </p:txBody>
      </p:sp>
      <p:sp>
        <p:nvSpPr>
          <p:cNvPr id="17" name="Ovale 16">
            <a:extLst>
              <a:ext uri="{FF2B5EF4-FFF2-40B4-BE49-F238E27FC236}">
                <a16:creationId xmlns:a16="http://schemas.microsoft.com/office/drawing/2014/main" id="{E364AD67-A6BB-45EF-A75E-1AADC78728F2}"/>
              </a:ext>
            </a:extLst>
          </p:cNvPr>
          <p:cNvSpPr/>
          <p:nvPr/>
        </p:nvSpPr>
        <p:spPr>
          <a:xfrm>
            <a:off x="9335484" y="4737739"/>
            <a:ext cx="1707502" cy="10823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EAT PLANTS</a:t>
            </a:r>
          </a:p>
        </p:txBody>
      </p:sp>
      <p:cxnSp>
        <p:nvCxnSpPr>
          <p:cNvPr id="20" name="Connettore 2 19">
            <a:extLst>
              <a:ext uri="{FF2B5EF4-FFF2-40B4-BE49-F238E27FC236}">
                <a16:creationId xmlns:a16="http://schemas.microsoft.com/office/drawing/2014/main" id="{C901E2F4-3E9A-432B-A4F6-BADD434DA253}"/>
              </a:ext>
            </a:extLst>
          </p:cNvPr>
          <p:cNvCxnSpPr/>
          <p:nvPr/>
        </p:nvCxnSpPr>
        <p:spPr>
          <a:xfrm flipH="1" flipV="1">
            <a:off x="4476732" y="2780537"/>
            <a:ext cx="1277785" cy="3726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 name="Ovale 4">
            <a:extLst>
              <a:ext uri="{FF2B5EF4-FFF2-40B4-BE49-F238E27FC236}">
                <a16:creationId xmlns:a16="http://schemas.microsoft.com/office/drawing/2014/main" id="{E644C702-CF19-48E9-8EDB-929543C68686}"/>
              </a:ext>
            </a:extLst>
          </p:cNvPr>
          <p:cNvSpPr/>
          <p:nvPr/>
        </p:nvSpPr>
        <p:spPr>
          <a:xfrm>
            <a:off x="3064312" y="2283573"/>
            <a:ext cx="1963044" cy="9325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WITH FINS</a:t>
            </a:r>
          </a:p>
        </p:txBody>
      </p:sp>
      <p:sp>
        <p:nvSpPr>
          <p:cNvPr id="7" name="Ovale 6">
            <a:extLst>
              <a:ext uri="{FF2B5EF4-FFF2-40B4-BE49-F238E27FC236}">
                <a16:creationId xmlns:a16="http://schemas.microsoft.com/office/drawing/2014/main" id="{1EA11A83-FF00-42A3-B12D-F6B4E5120FFC}"/>
              </a:ext>
            </a:extLst>
          </p:cNvPr>
          <p:cNvSpPr/>
          <p:nvPr/>
        </p:nvSpPr>
        <p:spPr>
          <a:xfrm>
            <a:off x="2822062" y="3523444"/>
            <a:ext cx="2161108" cy="100770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WITH FUR</a:t>
            </a:r>
          </a:p>
        </p:txBody>
      </p:sp>
      <p:sp>
        <p:nvSpPr>
          <p:cNvPr id="9" name="Ovale 8">
            <a:extLst>
              <a:ext uri="{FF2B5EF4-FFF2-40B4-BE49-F238E27FC236}">
                <a16:creationId xmlns:a16="http://schemas.microsoft.com/office/drawing/2014/main" id="{FA00715A-CA0A-4372-A2E7-3D60F3734A69}"/>
              </a:ext>
            </a:extLst>
          </p:cNvPr>
          <p:cNvSpPr/>
          <p:nvPr/>
        </p:nvSpPr>
        <p:spPr>
          <a:xfrm>
            <a:off x="4464259" y="5118500"/>
            <a:ext cx="2225615" cy="118445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CAN WALK</a:t>
            </a:r>
          </a:p>
        </p:txBody>
      </p:sp>
      <p:cxnSp>
        <p:nvCxnSpPr>
          <p:cNvPr id="13" name="Connettore 2 12">
            <a:extLst>
              <a:ext uri="{FF2B5EF4-FFF2-40B4-BE49-F238E27FC236}">
                <a16:creationId xmlns:a16="http://schemas.microsoft.com/office/drawing/2014/main" id="{3CC1A315-9296-4880-A51A-0F74C4DCE36E}"/>
              </a:ext>
            </a:extLst>
          </p:cNvPr>
          <p:cNvCxnSpPr>
            <a:cxnSpLocks/>
          </p:cNvCxnSpPr>
          <p:nvPr/>
        </p:nvCxnSpPr>
        <p:spPr>
          <a:xfrm>
            <a:off x="7440266" y="4321052"/>
            <a:ext cx="189781" cy="9843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Connettore 2 18">
            <a:extLst>
              <a:ext uri="{FF2B5EF4-FFF2-40B4-BE49-F238E27FC236}">
                <a16:creationId xmlns:a16="http://schemas.microsoft.com/office/drawing/2014/main" id="{C07DF086-F566-4D8C-8451-516111849D23}"/>
              </a:ext>
            </a:extLst>
          </p:cNvPr>
          <p:cNvCxnSpPr/>
          <p:nvPr/>
        </p:nvCxnSpPr>
        <p:spPr>
          <a:xfrm flipH="1">
            <a:off x="3517448" y="3934876"/>
            <a:ext cx="2570672" cy="14754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Ovale 20">
            <a:extLst>
              <a:ext uri="{FF2B5EF4-FFF2-40B4-BE49-F238E27FC236}">
                <a16:creationId xmlns:a16="http://schemas.microsoft.com/office/drawing/2014/main" id="{F2067180-F6A8-43E4-BACB-1AD4CD1533A7}"/>
              </a:ext>
            </a:extLst>
          </p:cNvPr>
          <p:cNvSpPr/>
          <p:nvPr/>
        </p:nvSpPr>
        <p:spPr>
          <a:xfrm>
            <a:off x="2284330" y="5283239"/>
            <a:ext cx="1946489" cy="92320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CAN JUMP</a:t>
            </a:r>
          </a:p>
        </p:txBody>
      </p:sp>
      <p:sp>
        <p:nvSpPr>
          <p:cNvPr id="22" name="Ovale 21">
            <a:extLst>
              <a:ext uri="{FF2B5EF4-FFF2-40B4-BE49-F238E27FC236}">
                <a16:creationId xmlns:a16="http://schemas.microsoft.com/office/drawing/2014/main" id="{F0881C1B-9434-456F-B870-CFA37B43FB88}"/>
              </a:ext>
            </a:extLst>
          </p:cNvPr>
          <p:cNvSpPr/>
          <p:nvPr/>
        </p:nvSpPr>
        <p:spPr>
          <a:xfrm>
            <a:off x="7027025" y="5278915"/>
            <a:ext cx="2225613" cy="118445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EAT MEAT</a:t>
            </a:r>
          </a:p>
        </p:txBody>
      </p:sp>
      <p:sp>
        <p:nvSpPr>
          <p:cNvPr id="25" name="Ovale 24">
            <a:extLst>
              <a:ext uri="{FF2B5EF4-FFF2-40B4-BE49-F238E27FC236}">
                <a16:creationId xmlns:a16="http://schemas.microsoft.com/office/drawing/2014/main" id="{4AC29B5F-48E1-4FCF-9D5C-C3CC9D7D2012}"/>
              </a:ext>
            </a:extLst>
          </p:cNvPr>
          <p:cNvSpPr/>
          <p:nvPr/>
        </p:nvSpPr>
        <p:spPr>
          <a:xfrm>
            <a:off x="3384994" y="1117150"/>
            <a:ext cx="1598176" cy="7842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CAN SWIM</a:t>
            </a:r>
          </a:p>
        </p:txBody>
      </p:sp>
      <p:sp>
        <p:nvSpPr>
          <p:cNvPr id="26" name="Ovale 25">
            <a:extLst>
              <a:ext uri="{FF2B5EF4-FFF2-40B4-BE49-F238E27FC236}">
                <a16:creationId xmlns:a16="http://schemas.microsoft.com/office/drawing/2014/main" id="{CDC4EB7F-F94A-4AB3-B604-31045607D906}"/>
              </a:ext>
            </a:extLst>
          </p:cNvPr>
          <p:cNvSpPr/>
          <p:nvPr/>
        </p:nvSpPr>
        <p:spPr>
          <a:xfrm>
            <a:off x="5759779" y="1420279"/>
            <a:ext cx="1781608" cy="9325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WITH A TAIL</a:t>
            </a:r>
          </a:p>
        </p:txBody>
      </p:sp>
      <p:sp>
        <p:nvSpPr>
          <p:cNvPr id="27" name="Ovale 26">
            <a:extLst>
              <a:ext uri="{FF2B5EF4-FFF2-40B4-BE49-F238E27FC236}">
                <a16:creationId xmlns:a16="http://schemas.microsoft.com/office/drawing/2014/main" id="{DCFF2387-6B38-43A1-ABC9-1527A419E01C}"/>
              </a:ext>
            </a:extLst>
          </p:cNvPr>
          <p:cNvSpPr/>
          <p:nvPr/>
        </p:nvSpPr>
        <p:spPr>
          <a:xfrm>
            <a:off x="7813286" y="1638867"/>
            <a:ext cx="1807984" cy="9325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WITH WINGS</a:t>
            </a:r>
          </a:p>
        </p:txBody>
      </p:sp>
      <p:cxnSp>
        <p:nvCxnSpPr>
          <p:cNvPr id="29" name="Connettore 2 28">
            <a:extLst>
              <a:ext uri="{FF2B5EF4-FFF2-40B4-BE49-F238E27FC236}">
                <a16:creationId xmlns:a16="http://schemas.microsoft.com/office/drawing/2014/main" id="{75446112-2A69-4877-8DCC-8AA61A7A55C3}"/>
              </a:ext>
            </a:extLst>
          </p:cNvPr>
          <p:cNvCxnSpPr>
            <a:endCxn id="27" idx="3"/>
          </p:cNvCxnSpPr>
          <p:nvPr/>
        </p:nvCxnSpPr>
        <p:spPr>
          <a:xfrm flipV="1">
            <a:off x="7970808" y="2434853"/>
            <a:ext cx="107251" cy="1429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Connettore 2 30">
            <a:extLst>
              <a:ext uri="{FF2B5EF4-FFF2-40B4-BE49-F238E27FC236}">
                <a16:creationId xmlns:a16="http://schemas.microsoft.com/office/drawing/2014/main" id="{613EA183-0C50-4595-8BF7-509DE2DBE774}"/>
              </a:ext>
            </a:extLst>
          </p:cNvPr>
          <p:cNvCxnSpPr>
            <a:cxnSpLocks/>
          </p:cNvCxnSpPr>
          <p:nvPr/>
        </p:nvCxnSpPr>
        <p:spPr>
          <a:xfrm flipH="1" flipV="1">
            <a:off x="6689874" y="2404825"/>
            <a:ext cx="145948" cy="1928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25" name="Connettore 2 1024">
            <a:extLst>
              <a:ext uri="{FF2B5EF4-FFF2-40B4-BE49-F238E27FC236}">
                <a16:creationId xmlns:a16="http://schemas.microsoft.com/office/drawing/2014/main" id="{24797317-6D91-4670-8157-ECC9065249BE}"/>
              </a:ext>
            </a:extLst>
          </p:cNvPr>
          <p:cNvCxnSpPr>
            <a:cxnSpLocks/>
            <a:stCxn id="4" idx="1"/>
            <a:endCxn id="25" idx="5"/>
          </p:cNvCxnSpPr>
          <p:nvPr/>
        </p:nvCxnSpPr>
        <p:spPr>
          <a:xfrm flipH="1" flipV="1">
            <a:off x="4749123" y="1786546"/>
            <a:ext cx="1387720" cy="10571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0176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CB26A2-697D-4435-8063-9B17C548B17F}"/>
              </a:ext>
            </a:extLst>
          </p:cNvPr>
          <p:cNvSpPr>
            <a:spLocks noGrp="1"/>
          </p:cNvSpPr>
          <p:nvPr>
            <p:ph type="title"/>
          </p:nvPr>
        </p:nvSpPr>
        <p:spPr>
          <a:xfrm>
            <a:off x="3242929" y="149291"/>
            <a:ext cx="8187071" cy="933568"/>
          </a:xfrm>
        </p:spPr>
        <p:txBody>
          <a:bodyPr>
            <a:normAutofit/>
          </a:bodyPr>
          <a:lstStyle/>
          <a:p>
            <a:pPr algn="ctr"/>
            <a:r>
              <a:rPr lang="it-IT" sz="5400" dirty="0" err="1"/>
              <a:t>Getting</a:t>
            </a:r>
            <a:r>
              <a:rPr lang="it-IT" sz="5400" dirty="0"/>
              <a:t> </a:t>
            </a:r>
            <a:r>
              <a:rPr lang="it-IT" sz="5400" dirty="0" err="1"/>
              <a:t>started</a:t>
            </a:r>
            <a:endParaRPr lang="it-IT" sz="5400" dirty="0"/>
          </a:p>
        </p:txBody>
      </p:sp>
      <p:sp>
        <p:nvSpPr>
          <p:cNvPr id="3" name="Segnaposto testo 2">
            <a:extLst>
              <a:ext uri="{FF2B5EF4-FFF2-40B4-BE49-F238E27FC236}">
                <a16:creationId xmlns:a16="http://schemas.microsoft.com/office/drawing/2014/main" id="{202044CC-7305-4700-9756-A770676ED02D}"/>
              </a:ext>
            </a:extLst>
          </p:cNvPr>
          <p:cNvSpPr>
            <a:spLocks noGrp="1"/>
          </p:cNvSpPr>
          <p:nvPr>
            <p:ph type="body" idx="1"/>
          </p:nvPr>
        </p:nvSpPr>
        <p:spPr>
          <a:xfrm>
            <a:off x="3242930" y="1045029"/>
            <a:ext cx="8308368" cy="5505061"/>
          </a:xfrm>
        </p:spPr>
        <p:txBody>
          <a:bodyPr/>
          <a:lstStyle/>
          <a:p>
            <a:pPr algn="ctr"/>
            <a:r>
              <a:rPr lang="it-IT" dirty="0">
                <a:solidFill>
                  <a:schemeClr val="bg1"/>
                </a:solidFill>
              </a:rPr>
              <a:t>BRAINSTORMING2</a:t>
            </a:r>
          </a:p>
          <a:p>
            <a:pPr algn="ctr"/>
            <a:endParaRPr lang="it-IT" dirty="0">
              <a:solidFill>
                <a:schemeClr val="bg1"/>
              </a:solidFill>
            </a:endParaRPr>
          </a:p>
        </p:txBody>
      </p:sp>
      <p:sp>
        <p:nvSpPr>
          <p:cNvPr id="4" name="Ovale 3">
            <a:extLst>
              <a:ext uri="{FF2B5EF4-FFF2-40B4-BE49-F238E27FC236}">
                <a16:creationId xmlns:a16="http://schemas.microsoft.com/office/drawing/2014/main" id="{9A85201E-0C60-46D0-AC00-0968CACF2798}"/>
              </a:ext>
            </a:extLst>
          </p:cNvPr>
          <p:cNvSpPr/>
          <p:nvPr/>
        </p:nvSpPr>
        <p:spPr>
          <a:xfrm>
            <a:off x="5730789" y="2609083"/>
            <a:ext cx="3111286" cy="1659979"/>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it-IT" sz="3200" b="1" dirty="0"/>
              <a:t>ANIMALS</a:t>
            </a:r>
          </a:p>
        </p:txBody>
      </p:sp>
      <p:cxnSp>
        <p:nvCxnSpPr>
          <p:cNvPr id="6" name="Connettore 2 5">
            <a:extLst>
              <a:ext uri="{FF2B5EF4-FFF2-40B4-BE49-F238E27FC236}">
                <a16:creationId xmlns:a16="http://schemas.microsoft.com/office/drawing/2014/main" id="{21320110-4801-4EBC-BB0B-814ECB4C5A26}"/>
              </a:ext>
            </a:extLst>
          </p:cNvPr>
          <p:cNvCxnSpPr>
            <a:cxnSpLocks/>
            <a:stCxn id="4" idx="2"/>
          </p:cNvCxnSpPr>
          <p:nvPr/>
        </p:nvCxnSpPr>
        <p:spPr>
          <a:xfrm flipH="1">
            <a:off x="4951562" y="3439073"/>
            <a:ext cx="779227" cy="4096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Connettore 2 7">
            <a:extLst>
              <a:ext uri="{FF2B5EF4-FFF2-40B4-BE49-F238E27FC236}">
                <a16:creationId xmlns:a16="http://schemas.microsoft.com/office/drawing/2014/main" id="{98449575-1591-40D4-85E3-7461FB0910BD}"/>
              </a:ext>
            </a:extLst>
          </p:cNvPr>
          <p:cNvCxnSpPr/>
          <p:nvPr/>
        </p:nvCxnSpPr>
        <p:spPr>
          <a:xfrm flipH="1">
            <a:off x="5922075" y="4275533"/>
            <a:ext cx="827314" cy="10077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Connettore 2 9">
            <a:extLst>
              <a:ext uri="{FF2B5EF4-FFF2-40B4-BE49-F238E27FC236}">
                <a16:creationId xmlns:a16="http://schemas.microsoft.com/office/drawing/2014/main" id="{CE6C9296-C042-43FA-93C1-899750F05359}"/>
              </a:ext>
            </a:extLst>
          </p:cNvPr>
          <p:cNvCxnSpPr>
            <a:cxnSpLocks/>
          </p:cNvCxnSpPr>
          <p:nvPr/>
        </p:nvCxnSpPr>
        <p:spPr>
          <a:xfrm>
            <a:off x="8022956" y="4225675"/>
            <a:ext cx="1403282" cy="7267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Connettore 2 11">
            <a:extLst>
              <a:ext uri="{FF2B5EF4-FFF2-40B4-BE49-F238E27FC236}">
                <a16:creationId xmlns:a16="http://schemas.microsoft.com/office/drawing/2014/main" id="{A68CAB7E-4A04-4898-8410-72C669CE6487}"/>
              </a:ext>
            </a:extLst>
          </p:cNvPr>
          <p:cNvCxnSpPr/>
          <p:nvPr/>
        </p:nvCxnSpPr>
        <p:spPr>
          <a:xfrm>
            <a:off x="8842075" y="3613654"/>
            <a:ext cx="1179815" cy="3359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Connettore 2 13">
            <a:extLst>
              <a:ext uri="{FF2B5EF4-FFF2-40B4-BE49-F238E27FC236}">
                <a16:creationId xmlns:a16="http://schemas.microsoft.com/office/drawing/2014/main" id="{E01DCAEE-7A06-4F3A-973B-524F4539B304}"/>
              </a:ext>
            </a:extLst>
          </p:cNvPr>
          <p:cNvCxnSpPr/>
          <p:nvPr/>
        </p:nvCxnSpPr>
        <p:spPr>
          <a:xfrm flipV="1">
            <a:off x="8674285" y="2571423"/>
            <a:ext cx="1179815" cy="4105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Ovale 14">
            <a:extLst>
              <a:ext uri="{FF2B5EF4-FFF2-40B4-BE49-F238E27FC236}">
                <a16:creationId xmlns:a16="http://schemas.microsoft.com/office/drawing/2014/main" id="{00C5F21F-4D5F-4703-91F2-6AF0F9952952}"/>
              </a:ext>
            </a:extLst>
          </p:cNvPr>
          <p:cNvSpPr/>
          <p:nvPr/>
        </p:nvSpPr>
        <p:spPr>
          <a:xfrm>
            <a:off x="9677718" y="1931942"/>
            <a:ext cx="1781608" cy="125030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WILD ANIMALS</a:t>
            </a:r>
          </a:p>
        </p:txBody>
      </p:sp>
      <p:sp>
        <p:nvSpPr>
          <p:cNvPr id="16" name="Ovale 15">
            <a:extLst>
              <a:ext uri="{FF2B5EF4-FFF2-40B4-BE49-F238E27FC236}">
                <a16:creationId xmlns:a16="http://schemas.microsoft.com/office/drawing/2014/main" id="{9363B198-D5D1-47C4-AB68-A5A4DDB23634}"/>
              </a:ext>
            </a:extLst>
          </p:cNvPr>
          <p:cNvSpPr/>
          <p:nvPr/>
        </p:nvSpPr>
        <p:spPr>
          <a:xfrm>
            <a:off x="9795416" y="3227808"/>
            <a:ext cx="1632824" cy="10823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PETS</a:t>
            </a:r>
          </a:p>
        </p:txBody>
      </p:sp>
      <p:sp>
        <p:nvSpPr>
          <p:cNvPr id="17" name="Ovale 16">
            <a:extLst>
              <a:ext uri="{FF2B5EF4-FFF2-40B4-BE49-F238E27FC236}">
                <a16:creationId xmlns:a16="http://schemas.microsoft.com/office/drawing/2014/main" id="{E364AD67-A6BB-45EF-A75E-1AADC78728F2}"/>
              </a:ext>
            </a:extLst>
          </p:cNvPr>
          <p:cNvSpPr/>
          <p:nvPr/>
        </p:nvSpPr>
        <p:spPr>
          <a:xfrm>
            <a:off x="8814020" y="4534232"/>
            <a:ext cx="1707502" cy="10823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SEA ANIMALS</a:t>
            </a:r>
          </a:p>
        </p:txBody>
      </p:sp>
      <p:cxnSp>
        <p:nvCxnSpPr>
          <p:cNvPr id="20" name="Connettore 2 19">
            <a:extLst>
              <a:ext uri="{FF2B5EF4-FFF2-40B4-BE49-F238E27FC236}">
                <a16:creationId xmlns:a16="http://schemas.microsoft.com/office/drawing/2014/main" id="{C901E2F4-3E9A-432B-A4F6-BADD434DA253}"/>
              </a:ext>
            </a:extLst>
          </p:cNvPr>
          <p:cNvCxnSpPr/>
          <p:nvPr/>
        </p:nvCxnSpPr>
        <p:spPr>
          <a:xfrm flipH="1" flipV="1">
            <a:off x="4476732" y="2780537"/>
            <a:ext cx="1277785" cy="3726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 name="Ovale 4">
            <a:extLst>
              <a:ext uri="{FF2B5EF4-FFF2-40B4-BE49-F238E27FC236}">
                <a16:creationId xmlns:a16="http://schemas.microsoft.com/office/drawing/2014/main" id="{E644C702-CF19-48E9-8EDB-929543C68686}"/>
              </a:ext>
            </a:extLst>
          </p:cNvPr>
          <p:cNvSpPr/>
          <p:nvPr/>
        </p:nvSpPr>
        <p:spPr>
          <a:xfrm>
            <a:off x="3102969" y="2295330"/>
            <a:ext cx="2219639" cy="11336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VERTEBRATES</a:t>
            </a:r>
          </a:p>
        </p:txBody>
      </p:sp>
      <p:sp>
        <p:nvSpPr>
          <p:cNvPr id="7" name="Ovale 6">
            <a:extLst>
              <a:ext uri="{FF2B5EF4-FFF2-40B4-BE49-F238E27FC236}">
                <a16:creationId xmlns:a16="http://schemas.microsoft.com/office/drawing/2014/main" id="{1EA11A83-FF00-42A3-B12D-F6B4E5120FFC}"/>
              </a:ext>
            </a:extLst>
          </p:cNvPr>
          <p:cNvSpPr/>
          <p:nvPr/>
        </p:nvSpPr>
        <p:spPr>
          <a:xfrm>
            <a:off x="2568484" y="3664905"/>
            <a:ext cx="2656936" cy="100770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INVERTEBRATES</a:t>
            </a:r>
          </a:p>
        </p:txBody>
      </p:sp>
      <p:sp>
        <p:nvSpPr>
          <p:cNvPr id="9" name="Ovale 8">
            <a:extLst>
              <a:ext uri="{FF2B5EF4-FFF2-40B4-BE49-F238E27FC236}">
                <a16:creationId xmlns:a16="http://schemas.microsoft.com/office/drawing/2014/main" id="{FA00715A-CA0A-4372-A2E7-3D60F3734A69}"/>
              </a:ext>
            </a:extLst>
          </p:cNvPr>
          <p:cNvSpPr/>
          <p:nvPr/>
        </p:nvSpPr>
        <p:spPr>
          <a:xfrm>
            <a:off x="4384624" y="4755666"/>
            <a:ext cx="2225615" cy="118445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CARNIVORE</a:t>
            </a:r>
          </a:p>
        </p:txBody>
      </p:sp>
      <p:cxnSp>
        <p:nvCxnSpPr>
          <p:cNvPr id="13" name="Connettore 2 12">
            <a:extLst>
              <a:ext uri="{FF2B5EF4-FFF2-40B4-BE49-F238E27FC236}">
                <a16:creationId xmlns:a16="http://schemas.microsoft.com/office/drawing/2014/main" id="{3CC1A315-9296-4880-A51A-0F74C4DCE36E}"/>
              </a:ext>
            </a:extLst>
          </p:cNvPr>
          <p:cNvCxnSpPr>
            <a:cxnSpLocks/>
          </p:cNvCxnSpPr>
          <p:nvPr/>
        </p:nvCxnSpPr>
        <p:spPr>
          <a:xfrm>
            <a:off x="7440266" y="4321052"/>
            <a:ext cx="189781" cy="9843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Connettore 2 18">
            <a:extLst>
              <a:ext uri="{FF2B5EF4-FFF2-40B4-BE49-F238E27FC236}">
                <a16:creationId xmlns:a16="http://schemas.microsoft.com/office/drawing/2014/main" id="{C07DF086-F566-4D8C-8451-516111849D23}"/>
              </a:ext>
            </a:extLst>
          </p:cNvPr>
          <p:cNvCxnSpPr/>
          <p:nvPr/>
        </p:nvCxnSpPr>
        <p:spPr>
          <a:xfrm flipH="1">
            <a:off x="3517448" y="3934876"/>
            <a:ext cx="2570672" cy="14754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Ovale 20">
            <a:extLst>
              <a:ext uri="{FF2B5EF4-FFF2-40B4-BE49-F238E27FC236}">
                <a16:creationId xmlns:a16="http://schemas.microsoft.com/office/drawing/2014/main" id="{F2067180-F6A8-43E4-BACB-1AD4CD1533A7}"/>
              </a:ext>
            </a:extLst>
          </p:cNvPr>
          <p:cNvSpPr/>
          <p:nvPr/>
        </p:nvSpPr>
        <p:spPr>
          <a:xfrm>
            <a:off x="2284330" y="5283239"/>
            <a:ext cx="1946489" cy="92320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HERBIVORE</a:t>
            </a:r>
          </a:p>
        </p:txBody>
      </p:sp>
      <p:sp>
        <p:nvSpPr>
          <p:cNvPr id="22" name="Ovale 21">
            <a:extLst>
              <a:ext uri="{FF2B5EF4-FFF2-40B4-BE49-F238E27FC236}">
                <a16:creationId xmlns:a16="http://schemas.microsoft.com/office/drawing/2014/main" id="{F0881C1B-9434-456F-B870-CFA37B43FB88}"/>
              </a:ext>
            </a:extLst>
          </p:cNvPr>
          <p:cNvSpPr/>
          <p:nvPr/>
        </p:nvSpPr>
        <p:spPr>
          <a:xfrm>
            <a:off x="6422350" y="5329129"/>
            <a:ext cx="2225613" cy="118445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HOMNIVORE</a:t>
            </a:r>
          </a:p>
        </p:txBody>
      </p:sp>
      <p:sp>
        <p:nvSpPr>
          <p:cNvPr id="25" name="Ovale 24">
            <a:extLst>
              <a:ext uri="{FF2B5EF4-FFF2-40B4-BE49-F238E27FC236}">
                <a16:creationId xmlns:a16="http://schemas.microsoft.com/office/drawing/2014/main" id="{4AC29B5F-48E1-4FCF-9D5C-C3CC9D7D2012}"/>
              </a:ext>
            </a:extLst>
          </p:cNvPr>
          <p:cNvSpPr/>
          <p:nvPr/>
        </p:nvSpPr>
        <p:spPr>
          <a:xfrm>
            <a:off x="3599757" y="1306729"/>
            <a:ext cx="1453424" cy="7526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BIRDS</a:t>
            </a:r>
          </a:p>
        </p:txBody>
      </p:sp>
      <p:sp>
        <p:nvSpPr>
          <p:cNvPr id="26" name="Ovale 25">
            <a:extLst>
              <a:ext uri="{FF2B5EF4-FFF2-40B4-BE49-F238E27FC236}">
                <a16:creationId xmlns:a16="http://schemas.microsoft.com/office/drawing/2014/main" id="{CDC4EB7F-F94A-4AB3-B604-31045607D906}"/>
              </a:ext>
            </a:extLst>
          </p:cNvPr>
          <p:cNvSpPr/>
          <p:nvPr/>
        </p:nvSpPr>
        <p:spPr>
          <a:xfrm>
            <a:off x="5883258" y="1431698"/>
            <a:ext cx="1781608" cy="9325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MAMMALS</a:t>
            </a:r>
          </a:p>
        </p:txBody>
      </p:sp>
      <p:sp>
        <p:nvSpPr>
          <p:cNvPr id="27" name="Ovale 26">
            <a:extLst>
              <a:ext uri="{FF2B5EF4-FFF2-40B4-BE49-F238E27FC236}">
                <a16:creationId xmlns:a16="http://schemas.microsoft.com/office/drawing/2014/main" id="{DCFF2387-6B38-43A1-ABC9-1527A419E01C}"/>
              </a:ext>
            </a:extLst>
          </p:cNvPr>
          <p:cNvSpPr/>
          <p:nvPr/>
        </p:nvSpPr>
        <p:spPr>
          <a:xfrm>
            <a:off x="7813286" y="1638867"/>
            <a:ext cx="1807984" cy="9325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REPTILES</a:t>
            </a:r>
          </a:p>
        </p:txBody>
      </p:sp>
      <p:cxnSp>
        <p:nvCxnSpPr>
          <p:cNvPr id="29" name="Connettore 2 28">
            <a:extLst>
              <a:ext uri="{FF2B5EF4-FFF2-40B4-BE49-F238E27FC236}">
                <a16:creationId xmlns:a16="http://schemas.microsoft.com/office/drawing/2014/main" id="{75446112-2A69-4877-8DCC-8AA61A7A55C3}"/>
              </a:ext>
            </a:extLst>
          </p:cNvPr>
          <p:cNvCxnSpPr>
            <a:endCxn id="27" idx="3"/>
          </p:cNvCxnSpPr>
          <p:nvPr/>
        </p:nvCxnSpPr>
        <p:spPr>
          <a:xfrm flipV="1">
            <a:off x="7970808" y="2434853"/>
            <a:ext cx="107251" cy="1429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Connettore 2 30">
            <a:extLst>
              <a:ext uri="{FF2B5EF4-FFF2-40B4-BE49-F238E27FC236}">
                <a16:creationId xmlns:a16="http://schemas.microsoft.com/office/drawing/2014/main" id="{613EA183-0C50-4595-8BF7-509DE2DBE774}"/>
              </a:ext>
            </a:extLst>
          </p:cNvPr>
          <p:cNvCxnSpPr>
            <a:cxnSpLocks/>
            <a:endCxn id="26" idx="4"/>
          </p:cNvCxnSpPr>
          <p:nvPr/>
        </p:nvCxnSpPr>
        <p:spPr>
          <a:xfrm flipH="1" flipV="1">
            <a:off x="6774062" y="2364254"/>
            <a:ext cx="145948" cy="1928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25" name="Connettore 2 1024">
            <a:extLst>
              <a:ext uri="{FF2B5EF4-FFF2-40B4-BE49-F238E27FC236}">
                <a16:creationId xmlns:a16="http://schemas.microsoft.com/office/drawing/2014/main" id="{24797317-6D91-4670-8157-ECC9065249BE}"/>
              </a:ext>
            </a:extLst>
          </p:cNvPr>
          <p:cNvCxnSpPr>
            <a:cxnSpLocks/>
            <a:stCxn id="4" idx="1"/>
            <a:endCxn id="25" idx="5"/>
          </p:cNvCxnSpPr>
          <p:nvPr/>
        </p:nvCxnSpPr>
        <p:spPr>
          <a:xfrm flipH="1" flipV="1">
            <a:off x="4840332" y="1949195"/>
            <a:ext cx="1346094" cy="9029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38" name="Connettore 2 1037">
            <a:extLst>
              <a:ext uri="{FF2B5EF4-FFF2-40B4-BE49-F238E27FC236}">
                <a16:creationId xmlns:a16="http://schemas.microsoft.com/office/drawing/2014/main" id="{1AEC4937-74C0-4835-B98C-6B582D0EF298}"/>
              </a:ext>
            </a:extLst>
          </p:cNvPr>
          <p:cNvCxnSpPr/>
          <p:nvPr/>
        </p:nvCxnSpPr>
        <p:spPr>
          <a:xfrm>
            <a:off x="8674285" y="3934876"/>
            <a:ext cx="2386648" cy="10175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39" name="Ovale 1038">
            <a:extLst>
              <a:ext uri="{FF2B5EF4-FFF2-40B4-BE49-F238E27FC236}">
                <a16:creationId xmlns:a16="http://schemas.microsoft.com/office/drawing/2014/main" id="{DE3B74AB-C75B-4FED-9B69-D156CC1D6C14}"/>
              </a:ext>
            </a:extLst>
          </p:cNvPr>
          <p:cNvSpPr/>
          <p:nvPr/>
        </p:nvSpPr>
        <p:spPr>
          <a:xfrm>
            <a:off x="10845251" y="4608633"/>
            <a:ext cx="1389213" cy="9873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FISH</a:t>
            </a:r>
          </a:p>
        </p:txBody>
      </p:sp>
      <p:cxnSp>
        <p:nvCxnSpPr>
          <p:cNvPr id="1041" name="Connettore 2 1040">
            <a:extLst>
              <a:ext uri="{FF2B5EF4-FFF2-40B4-BE49-F238E27FC236}">
                <a16:creationId xmlns:a16="http://schemas.microsoft.com/office/drawing/2014/main" id="{3FBDAC2C-1CC5-43A5-940A-08BF379A694F}"/>
              </a:ext>
            </a:extLst>
          </p:cNvPr>
          <p:cNvCxnSpPr/>
          <p:nvPr/>
        </p:nvCxnSpPr>
        <p:spPr>
          <a:xfrm>
            <a:off x="7630047" y="4321052"/>
            <a:ext cx="2157080" cy="17605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42" name="Ovale 1041">
            <a:extLst>
              <a:ext uri="{FF2B5EF4-FFF2-40B4-BE49-F238E27FC236}">
                <a16:creationId xmlns:a16="http://schemas.microsoft.com/office/drawing/2014/main" id="{696B1FE9-767D-483C-AA49-45395EAEA93E}"/>
              </a:ext>
            </a:extLst>
          </p:cNvPr>
          <p:cNvSpPr/>
          <p:nvPr/>
        </p:nvSpPr>
        <p:spPr>
          <a:xfrm>
            <a:off x="8863441" y="5915790"/>
            <a:ext cx="1628554" cy="9341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INSECTS</a:t>
            </a:r>
          </a:p>
        </p:txBody>
      </p:sp>
    </p:spTree>
    <p:extLst>
      <p:ext uri="{BB962C8B-B14F-4D97-AF65-F5344CB8AC3E}">
        <p14:creationId xmlns:p14="http://schemas.microsoft.com/office/powerpoint/2010/main" val="11592231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0898B6-4C91-435A-8E17-0D9176D0582B}"/>
              </a:ext>
            </a:extLst>
          </p:cNvPr>
          <p:cNvSpPr>
            <a:spLocks noGrp="1"/>
          </p:cNvSpPr>
          <p:nvPr>
            <p:ph type="title"/>
          </p:nvPr>
        </p:nvSpPr>
        <p:spPr>
          <a:xfrm>
            <a:off x="2631233" y="195944"/>
            <a:ext cx="8798767" cy="1101011"/>
          </a:xfrm>
        </p:spPr>
        <p:txBody>
          <a:bodyPr>
            <a:normAutofit fontScale="90000"/>
          </a:bodyPr>
          <a:lstStyle/>
          <a:p>
            <a:r>
              <a:rPr lang="it-IT" dirty="0"/>
              <a:t>The </a:t>
            </a:r>
            <a:r>
              <a:rPr lang="it-IT" dirty="0" err="1"/>
              <a:t>miming</a:t>
            </a:r>
            <a:r>
              <a:rPr lang="it-IT" dirty="0"/>
              <a:t> game</a:t>
            </a:r>
          </a:p>
        </p:txBody>
      </p:sp>
      <p:sp>
        <p:nvSpPr>
          <p:cNvPr id="3" name="Segnaposto testo 2">
            <a:extLst>
              <a:ext uri="{FF2B5EF4-FFF2-40B4-BE49-F238E27FC236}">
                <a16:creationId xmlns:a16="http://schemas.microsoft.com/office/drawing/2014/main" id="{BB9BD944-15B5-4DD1-88AC-4A0E40BA6E94}"/>
              </a:ext>
            </a:extLst>
          </p:cNvPr>
          <p:cNvSpPr>
            <a:spLocks noGrp="1"/>
          </p:cNvSpPr>
          <p:nvPr>
            <p:ph type="body" idx="1"/>
          </p:nvPr>
        </p:nvSpPr>
        <p:spPr>
          <a:xfrm>
            <a:off x="2500604" y="1530221"/>
            <a:ext cx="8257592" cy="4432040"/>
          </a:xfrm>
        </p:spPr>
        <p:txBody>
          <a:bodyPr>
            <a:normAutofit/>
          </a:bodyPr>
          <a:lstStyle/>
          <a:p>
            <a:r>
              <a:rPr lang="it-IT" dirty="0" err="1"/>
              <a:t>Miming</a:t>
            </a:r>
            <a:r>
              <a:rPr lang="it-IT" dirty="0"/>
              <a:t> an </a:t>
            </a:r>
            <a:r>
              <a:rPr lang="it-IT" dirty="0" err="1"/>
              <a:t>animal</a:t>
            </a:r>
            <a:r>
              <a:rPr lang="it-IT" dirty="0"/>
              <a:t> </a:t>
            </a:r>
            <a:r>
              <a:rPr lang="it-IT" dirty="0" err="1"/>
              <a:t>it</a:t>
            </a:r>
            <a:r>
              <a:rPr lang="it-IT" dirty="0"/>
              <a:t> can be a good point of start for the </a:t>
            </a:r>
            <a:r>
              <a:rPr lang="it-IT" dirty="0" err="1"/>
              <a:t>very</a:t>
            </a:r>
            <a:r>
              <a:rPr lang="it-IT" dirty="0"/>
              <a:t> </a:t>
            </a:r>
            <a:r>
              <a:rPr lang="it-IT" dirty="0" err="1"/>
              <a:t>little</a:t>
            </a:r>
            <a:r>
              <a:rPr lang="it-IT" dirty="0"/>
              <a:t> </a:t>
            </a:r>
            <a:r>
              <a:rPr lang="it-IT" dirty="0" err="1"/>
              <a:t>kids</a:t>
            </a:r>
            <a:r>
              <a:rPr lang="it-IT" dirty="0"/>
              <a:t>.</a:t>
            </a:r>
          </a:p>
          <a:p>
            <a:r>
              <a:rPr lang="it-IT" dirty="0" err="1"/>
              <a:t>They</a:t>
            </a:r>
            <a:r>
              <a:rPr lang="it-IT" dirty="0"/>
              <a:t> can </a:t>
            </a:r>
            <a:r>
              <a:rPr lang="it-IT" dirty="0" err="1"/>
              <a:t>try</a:t>
            </a:r>
            <a:r>
              <a:rPr lang="it-IT" dirty="0"/>
              <a:t> to imitate an </a:t>
            </a:r>
            <a:r>
              <a:rPr lang="it-IT" dirty="0" err="1"/>
              <a:t>animal</a:t>
            </a:r>
            <a:r>
              <a:rPr lang="it-IT" dirty="0"/>
              <a:t> or An </a:t>
            </a:r>
            <a:r>
              <a:rPr lang="it-IT" dirty="0" err="1"/>
              <a:t>entire</a:t>
            </a:r>
            <a:r>
              <a:rPr lang="it-IT" dirty="0"/>
              <a:t> </a:t>
            </a:r>
            <a:r>
              <a:rPr lang="it-IT" dirty="0" err="1"/>
              <a:t>sentencE</a:t>
            </a:r>
            <a:r>
              <a:rPr lang="it-IT" dirty="0"/>
              <a:t>/action </a:t>
            </a:r>
            <a:r>
              <a:rPr lang="it-IT" dirty="0" err="1"/>
              <a:t>without</a:t>
            </a:r>
            <a:r>
              <a:rPr lang="it-IT" dirty="0"/>
              <a:t> </a:t>
            </a:r>
            <a:r>
              <a:rPr lang="it-IT" dirty="0" err="1"/>
              <a:t>saying</a:t>
            </a:r>
            <a:r>
              <a:rPr lang="it-IT" dirty="0"/>
              <a:t> a word.</a:t>
            </a:r>
          </a:p>
          <a:p>
            <a:endParaRPr lang="it-IT" dirty="0"/>
          </a:p>
          <a:p>
            <a:r>
              <a:rPr lang="it-IT" dirty="0" err="1"/>
              <a:t>It</a:t>
            </a:r>
            <a:r>
              <a:rPr lang="it-IT" dirty="0"/>
              <a:t> can help </a:t>
            </a:r>
            <a:r>
              <a:rPr lang="it-IT" dirty="0" err="1"/>
              <a:t>them</a:t>
            </a:r>
            <a:r>
              <a:rPr lang="it-IT" dirty="0"/>
              <a:t> to be more </a:t>
            </a:r>
            <a:r>
              <a:rPr lang="it-IT" dirty="0" err="1"/>
              <a:t>confident</a:t>
            </a:r>
            <a:r>
              <a:rPr lang="it-IT" dirty="0"/>
              <a:t> and </a:t>
            </a:r>
            <a:r>
              <a:rPr lang="it-IT" dirty="0" err="1"/>
              <a:t>try</a:t>
            </a:r>
            <a:r>
              <a:rPr lang="it-IT" dirty="0"/>
              <a:t> to </a:t>
            </a:r>
            <a:r>
              <a:rPr lang="it-IT" dirty="0" err="1"/>
              <a:t>guess</a:t>
            </a:r>
            <a:r>
              <a:rPr lang="it-IT" dirty="0"/>
              <a:t> the </a:t>
            </a:r>
            <a:r>
              <a:rPr lang="it-IT" dirty="0" err="1"/>
              <a:t>animal</a:t>
            </a:r>
            <a:r>
              <a:rPr lang="it-IT" dirty="0"/>
              <a:t>.</a:t>
            </a:r>
          </a:p>
          <a:p>
            <a:endParaRPr lang="it-IT" dirty="0"/>
          </a:p>
          <a:p>
            <a:endParaRPr lang="it-IT" dirty="0"/>
          </a:p>
          <a:p>
            <a:r>
              <a:rPr lang="it-IT" sz="1600" i="1" dirty="0">
                <a:solidFill>
                  <a:schemeClr val="bg2"/>
                </a:solidFill>
                <a:hlinkClick r:id="rId2">
                  <a:extLst>
                    <a:ext uri="{A12FA001-AC4F-418D-AE19-62706E023703}">
                      <ahyp:hlinkClr xmlns:ahyp="http://schemas.microsoft.com/office/drawing/2018/hyperlinkcolor" val="tx"/>
                    </a:ext>
                  </a:extLst>
                </a:hlinkClick>
              </a:rPr>
              <a:t>https://www.youtube.com/watch?v=I9-gMJr1TQE</a:t>
            </a:r>
            <a:endParaRPr lang="it-IT" sz="1600" i="1" dirty="0">
              <a:solidFill>
                <a:schemeClr val="bg2"/>
              </a:solidFill>
            </a:endParaRPr>
          </a:p>
        </p:txBody>
      </p:sp>
    </p:spTree>
    <p:extLst>
      <p:ext uri="{BB962C8B-B14F-4D97-AF65-F5344CB8AC3E}">
        <p14:creationId xmlns:p14="http://schemas.microsoft.com/office/powerpoint/2010/main" val="23136142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B4076D4-64A6-43EF-A787-8F601ADCEF06}"/>
              </a:ext>
            </a:extLst>
          </p:cNvPr>
          <p:cNvSpPr>
            <a:spLocks noGrp="1"/>
          </p:cNvSpPr>
          <p:nvPr>
            <p:ph type="title"/>
          </p:nvPr>
        </p:nvSpPr>
        <p:spPr>
          <a:xfrm>
            <a:off x="4170784" y="261258"/>
            <a:ext cx="7651101" cy="1455575"/>
          </a:xfrm>
        </p:spPr>
        <p:txBody>
          <a:bodyPr/>
          <a:lstStyle/>
          <a:p>
            <a:r>
              <a:rPr lang="it-IT" dirty="0" err="1"/>
              <a:t>Guess</a:t>
            </a:r>
            <a:r>
              <a:rPr lang="it-IT" dirty="0"/>
              <a:t> </a:t>
            </a:r>
            <a:r>
              <a:rPr lang="it-IT" dirty="0" err="1"/>
              <a:t>what</a:t>
            </a:r>
            <a:endParaRPr lang="it-IT" dirty="0"/>
          </a:p>
        </p:txBody>
      </p:sp>
      <p:sp>
        <p:nvSpPr>
          <p:cNvPr id="3" name="Segnaposto testo 2">
            <a:extLst>
              <a:ext uri="{FF2B5EF4-FFF2-40B4-BE49-F238E27FC236}">
                <a16:creationId xmlns:a16="http://schemas.microsoft.com/office/drawing/2014/main" id="{A18E5A38-622F-40EA-B844-870B581169CE}"/>
              </a:ext>
            </a:extLst>
          </p:cNvPr>
          <p:cNvSpPr>
            <a:spLocks noGrp="1"/>
          </p:cNvSpPr>
          <p:nvPr>
            <p:ph type="body" idx="1"/>
          </p:nvPr>
        </p:nvSpPr>
        <p:spPr>
          <a:xfrm>
            <a:off x="3242929" y="1856792"/>
            <a:ext cx="7925813" cy="4627983"/>
          </a:xfrm>
        </p:spPr>
        <p:txBody>
          <a:bodyPr>
            <a:normAutofit/>
          </a:bodyPr>
          <a:lstStyle/>
          <a:p>
            <a:r>
              <a:rPr lang="it-IT" dirty="0" err="1"/>
              <a:t>This</a:t>
            </a:r>
            <a:r>
              <a:rPr lang="it-IT" dirty="0"/>
              <a:t> game can be </a:t>
            </a:r>
            <a:r>
              <a:rPr lang="it-IT" dirty="0" err="1"/>
              <a:t>another</a:t>
            </a:r>
            <a:r>
              <a:rPr lang="it-IT" dirty="0"/>
              <a:t> good start: </a:t>
            </a:r>
            <a:r>
              <a:rPr lang="it-IT" dirty="0" err="1"/>
              <a:t>you</a:t>
            </a:r>
            <a:r>
              <a:rPr lang="it-IT" dirty="0"/>
              <a:t> can </a:t>
            </a:r>
            <a:r>
              <a:rPr lang="it-IT" dirty="0" err="1"/>
              <a:t>describe</a:t>
            </a:r>
            <a:r>
              <a:rPr lang="it-IT" dirty="0"/>
              <a:t> an </a:t>
            </a:r>
            <a:r>
              <a:rPr lang="it-IT" dirty="0" err="1"/>
              <a:t>animal</a:t>
            </a:r>
            <a:r>
              <a:rPr lang="it-IT" dirty="0"/>
              <a:t> giving the class just </a:t>
            </a:r>
            <a:r>
              <a:rPr lang="it-IT" dirty="0" err="1"/>
              <a:t>few</a:t>
            </a:r>
            <a:r>
              <a:rPr lang="it-IT" dirty="0"/>
              <a:t> information:</a:t>
            </a:r>
          </a:p>
          <a:p>
            <a:endParaRPr lang="it-IT" dirty="0"/>
          </a:p>
          <a:p>
            <a:r>
              <a:rPr lang="it-IT" dirty="0"/>
              <a:t>-habitat</a:t>
            </a:r>
          </a:p>
          <a:p>
            <a:r>
              <a:rPr lang="it-IT" dirty="0"/>
              <a:t>-</a:t>
            </a:r>
            <a:r>
              <a:rPr lang="it-IT" dirty="0" err="1"/>
              <a:t>colour</a:t>
            </a:r>
            <a:endParaRPr lang="it-IT" dirty="0"/>
          </a:p>
          <a:p>
            <a:r>
              <a:rPr lang="it-IT" dirty="0"/>
              <a:t>-</a:t>
            </a:r>
            <a:r>
              <a:rPr lang="it-IT" dirty="0" err="1"/>
              <a:t>diet</a:t>
            </a:r>
            <a:endParaRPr lang="it-IT" dirty="0"/>
          </a:p>
          <a:p>
            <a:r>
              <a:rPr lang="it-IT" dirty="0"/>
              <a:t>-</a:t>
            </a:r>
            <a:r>
              <a:rPr lang="it-IT" dirty="0" err="1"/>
              <a:t>what</a:t>
            </a:r>
            <a:r>
              <a:rPr lang="it-IT" dirty="0"/>
              <a:t> </a:t>
            </a:r>
            <a:r>
              <a:rPr lang="it-IT" dirty="0" err="1"/>
              <a:t>it</a:t>
            </a:r>
            <a:r>
              <a:rPr lang="it-IT" dirty="0"/>
              <a:t> can do</a:t>
            </a:r>
          </a:p>
          <a:p>
            <a:endParaRPr lang="it-IT" dirty="0"/>
          </a:p>
          <a:p>
            <a:r>
              <a:rPr lang="it-IT" b="0" dirty="0">
                <a:solidFill>
                  <a:schemeClr val="bg2"/>
                </a:solidFill>
              </a:rPr>
              <a:t>«</a:t>
            </a:r>
            <a:r>
              <a:rPr lang="it-IT" b="0" dirty="0" err="1">
                <a:solidFill>
                  <a:schemeClr val="bg2"/>
                </a:solidFill>
              </a:rPr>
              <a:t>i’m</a:t>
            </a:r>
            <a:r>
              <a:rPr lang="it-IT" b="0" dirty="0">
                <a:solidFill>
                  <a:schemeClr val="bg2"/>
                </a:solidFill>
              </a:rPr>
              <a:t> </a:t>
            </a:r>
            <a:r>
              <a:rPr lang="en-US" b="0" dirty="0">
                <a:solidFill>
                  <a:schemeClr val="bg2"/>
                </a:solidFill>
              </a:rPr>
              <a:t>the tallest living terrestrial </a:t>
            </a:r>
            <a:r>
              <a:rPr lang="en-US" b="0" dirty="0" err="1">
                <a:solidFill>
                  <a:schemeClr val="bg2"/>
                </a:solidFill>
              </a:rPr>
              <a:t>animal,I</a:t>
            </a:r>
            <a:r>
              <a:rPr lang="en-US" b="0" dirty="0">
                <a:solidFill>
                  <a:schemeClr val="bg2"/>
                </a:solidFill>
              </a:rPr>
              <a:t> eat plants and I naturally live in a very hot place</a:t>
            </a:r>
            <a:r>
              <a:rPr lang="it-IT" b="0" dirty="0">
                <a:solidFill>
                  <a:schemeClr val="bg2"/>
                </a:solidFill>
              </a:rPr>
              <a:t>, </a:t>
            </a:r>
            <a:r>
              <a:rPr lang="it-IT" b="0" dirty="0" err="1">
                <a:solidFill>
                  <a:schemeClr val="bg2"/>
                </a:solidFill>
              </a:rPr>
              <a:t>who</a:t>
            </a:r>
            <a:r>
              <a:rPr lang="it-IT" b="0" dirty="0">
                <a:solidFill>
                  <a:schemeClr val="bg2"/>
                </a:solidFill>
              </a:rPr>
              <a:t> </a:t>
            </a:r>
            <a:r>
              <a:rPr lang="it-IT" b="0" dirty="0" err="1">
                <a:solidFill>
                  <a:schemeClr val="bg2"/>
                </a:solidFill>
              </a:rPr>
              <a:t>am</a:t>
            </a:r>
            <a:r>
              <a:rPr lang="it-IT" b="0" dirty="0">
                <a:solidFill>
                  <a:schemeClr val="bg2"/>
                </a:solidFill>
              </a:rPr>
              <a:t> i?</a:t>
            </a:r>
            <a:r>
              <a:rPr lang="it-IT" b="0" dirty="0"/>
              <a:t> </a:t>
            </a:r>
            <a:r>
              <a:rPr lang="it-IT" b="0" dirty="0">
                <a:solidFill>
                  <a:schemeClr val="bg2"/>
                </a:solidFill>
              </a:rPr>
              <a:t>»</a:t>
            </a:r>
            <a:endParaRPr lang="it-IT" dirty="0">
              <a:solidFill>
                <a:schemeClr val="bg2"/>
              </a:solidFill>
            </a:endParaRPr>
          </a:p>
        </p:txBody>
      </p:sp>
    </p:spTree>
    <p:extLst>
      <p:ext uri="{BB962C8B-B14F-4D97-AF65-F5344CB8AC3E}">
        <p14:creationId xmlns:p14="http://schemas.microsoft.com/office/powerpoint/2010/main" val="635387268"/>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docProps/app.xml><?xml version="1.0" encoding="utf-8"?>
<Properties xmlns="http://schemas.openxmlformats.org/officeDocument/2006/extended-properties" xmlns:vt="http://schemas.openxmlformats.org/officeDocument/2006/docPropsVTypes">
  <Template>Badge</Template>
  <TotalTime>535</TotalTime>
  <Words>643</Words>
  <Application>Microsoft Office PowerPoint</Application>
  <PresentationFormat>Widescreen</PresentationFormat>
  <Paragraphs>150</Paragraphs>
  <Slides>19</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19</vt:i4>
      </vt:variant>
    </vt:vector>
  </HeadingPairs>
  <TitlesOfParts>
    <vt:vector size="25" baseType="lpstr">
      <vt:lpstr>Arial</vt:lpstr>
      <vt:lpstr>Arial Rounded MT Bold</vt:lpstr>
      <vt:lpstr>Gill Sans MT</vt:lpstr>
      <vt:lpstr>Impact</vt:lpstr>
      <vt:lpstr>Wingdings</vt:lpstr>
      <vt:lpstr>Badge</vt:lpstr>
      <vt:lpstr>Clil First Lesson</vt:lpstr>
      <vt:lpstr>PLANNING  Understanding how much time you want to spend on a topic is as important as knowing the topic you are going to talk about.  Pianificare il tempo a disposizione è di fondamentale importanza.   Every activity needs to respect the timing you have decided as much as you can  Ogni attività deve cercare di rispettare le tempistiche decise dal docente il più possibile. </vt:lpstr>
      <vt:lpstr>Choose a subject, and then a topic</vt:lpstr>
      <vt:lpstr>Today’s subjects: Geography-science</vt:lpstr>
      <vt:lpstr>Today’s subjects: Geography-science</vt:lpstr>
      <vt:lpstr>Getting started</vt:lpstr>
      <vt:lpstr>Getting started</vt:lpstr>
      <vt:lpstr>The miming game</vt:lpstr>
      <vt:lpstr>Guess what</vt:lpstr>
      <vt:lpstr>Start with a song  or a video</vt:lpstr>
      <vt:lpstr>Presentazione standard di PowerPoint</vt:lpstr>
      <vt:lpstr>Explaining a grammar focus</vt:lpstr>
      <vt:lpstr>Can for ability</vt:lpstr>
      <vt:lpstr>Can for ability</vt:lpstr>
      <vt:lpstr>Can for ability</vt:lpstr>
      <vt:lpstr>Habitats</vt:lpstr>
      <vt:lpstr>Where do different animals live?</vt:lpstr>
      <vt:lpstr>Where do different animals live?</vt:lpstr>
      <vt:lpstr>Now it’s your turn!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Clil First Lesson</dc:title>
  <dc:creator>Iseo English Language School</dc:creator>
  <cp:lastModifiedBy>Iseo English Language School</cp:lastModifiedBy>
  <cp:revision>21</cp:revision>
  <dcterms:created xsi:type="dcterms:W3CDTF">2019-03-28T14:04:59Z</dcterms:created>
  <dcterms:modified xsi:type="dcterms:W3CDTF">2019-04-04T08:45:30Z</dcterms:modified>
</cp:coreProperties>
</file>